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624" r:id="rId1"/>
  </p:sldMasterIdLst>
  <p:notesMasterIdLst>
    <p:notesMasterId r:id="rId29"/>
  </p:notesMasterIdLst>
  <p:handoutMasterIdLst>
    <p:handoutMasterId r:id="rId30"/>
  </p:handoutMasterIdLst>
  <p:sldIdLst>
    <p:sldId id="300" r:id="rId2"/>
    <p:sldId id="315" r:id="rId3"/>
    <p:sldId id="316" r:id="rId4"/>
    <p:sldId id="317" r:id="rId5"/>
    <p:sldId id="318" r:id="rId6"/>
    <p:sldId id="324" r:id="rId7"/>
    <p:sldId id="302" r:id="rId8"/>
    <p:sldId id="313" r:id="rId9"/>
    <p:sldId id="314" r:id="rId10"/>
    <p:sldId id="319" r:id="rId11"/>
    <p:sldId id="321" r:id="rId12"/>
    <p:sldId id="322" r:id="rId13"/>
    <p:sldId id="323" r:id="rId14"/>
    <p:sldId id="301" r:id="rId15"/>
    <p:sldId id="309" r:id="rId16"/>
    <p:sldId id="310" r:id="rId17"/>
    <p:sldId id="311" r:id="rId18"/>
    <p:sldId id="312" r:id="rId19"/>
    <p:sldId id="326" r:id="rId20"/>
    <p:sldId id="305" r:id="rId21"/>
    <p:sldId id="308" r:id="rId22"/>
    <p:sldId id="303" r:id="rId23"/>
    <p:sldId id="304" r:id="rId24"/>
    <p:sldId id="306" r:id="rId25"/>
    <p:sldId id="307" r:id="rId26"/>
    <p:sldId id="320" r:id="rId27"/>
    <p:sldId id="325" r:id="rId28"/>
  </p:sldIdLst>
  <p:sldSz cx="9144000" cy="6858000" type="screen4x3"/>
  <p:notesSz cx="6858000" cy="9144000"/>
  <p:custDataLst>
    <p:tags r:id="rId31"/>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3F3F3"/>
    <a:srgbClr val="FD6F7D"/>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00A86-08E5-0B45-8346-6C110678645D}" v="2" dt="2025-11-03T15:04:36.0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18"/>
    <p:restoredTop sz="94669"/>
  </p:normalViewPr>
  <p:slideViewPr>
    <p:cSldViewPr snapToGrid="0">
      <p:cViewPr varScale="1">
        <p:scale>
          <a:sx n="131" d="100"/>
          <a:sy n="131" d="100"/>
        </p:scale>
        <p:origin x="3120"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J Prebys" userId="2423660181_tp_box_2" providerId="OAuth2" clId="{7A5D5A21-A55B-52FD-95D2-896217ECBE7C}"/>
    <pc:docChg chg="custSel addSld modSld">
      <pc:chgData name="Eric J Prebys" userId="2423660181_tp_box_2" providerId="OAuth2" clId="{7A5D5A21-A55B-52FD-95D2-896217ECBE7C}" dt="2025-11-03T15:07:41.460" v="292" actId="20577"/>
      <pc:docMkLst>
        <pc:docMk/>
      </pc:docMkLst>
      <pc:sldChg chg="modSp mod">
        <pc:chgData name="Eric J Prebys" userId="2423660181_tp_box_2" providerId="OAuth2" clId="{7A5D5A21-A55B-52FD-95D2-896217ECBE7C}" dt="2025-11-03T15:01:01.739" v="52" actId="20577"/>
        <pc:sldMkLst>
          <pc:docMk/>
          <pc:sldMk cId="481257103" sldId="315"/>
        </pc:sldMkLst>
        <pc:spChg chg="mod">
          <ac:chgData name="Eric J Prebys" userId="2423660181_tp_box_2" providerId="OAuth2" clId="{7A5D5A21-A55B-52FD-95D2-896217ECBE7C}" dt="2025-11-03T15:01:01.739" v="52" actId="20577"/>
          <ac:spMkLst>
            <pc:docMk/>
            <pc:sldMk cId="481257103" sldId="315"/>
            <ac:spMk id="3" creationId="{8DF51F8C-081A-DDC0-C197-C0498D2F5BC6}"/>
          </ac:spMkLst>
        </pc:spChg>
      </pc:sldChg>
      <pc:sldChg chg="modSp mod">
        <pc:chgData name="Eric J Prebys" userId="2423660181_tp_box_2" providerId="OAuth2" clId="{7A5D5A21-A55B-52FD-95D2-896217ECBE7C}" dt="2025-11-03T15:04:38.334" v="74" actId="20577"/>
        <pc:sldMkLst>
          <pc:docMk/>
          <pc:sldMk cId="4210679219" sldId="324"/>
        </pc:sldMkLst>
        <pc:spChg chg="mod">
          <ac:chgData name="Eric J Prebys" userId="2423660181_tp_box_2" providerId="OAuth2" clId="{7A5D5A21-A55B-52FD-95D2-896217ECBE7C}" dt="2025-11-03T15:04:38.334" v="74" actId="20577"/>
          <ac:spMkLst>
            <pc:docMk/>
            <pc:sldMk cId="4210679219" sldId="324"/>
            <ac:spMk id="3" creationId="{FB1B07D9-81D9-B3CF-4C9F-419045060574}"/>
          </ac:spMkLst>
        </pc:spChg>
      </pc:sldChg>
      <pc:sldChg chg="modSp new mod">
        <pc:chgData name="Eric J Prebys" userId="2423660181_tp_box_2" providerId="OAuth2" clId="{7A5D5A21-A55B-52FD-95D2-896217ECBE7C}" dt="2025-11-03T15:07:41.460" v="292" actId="20577"/>
        <pc:sldMkLst>
          <pc:docMk/>
          <pc:sldMk cId="657716752" sldId="326"/>
        </pc:sldMkLst>
        <pc:spChg chg="mod">
          <ac:chgData name="Eric J Prebys" userId="2423660181_tp_box_2" providerId="OAuth2" clId="{7A5D5A21-A55B-52FD-95D2-896217ECBE7C}" dt="2025-11-03T15:07:01.917" v="128" actId="20577"/>
          <ac:spMkLst>
            <pc:docMk/>
            <pc:sldMk cId="657716752" sldId="326"/>
            <ac:spMk id="2" creationId="{504CBEF0-E582-68A6-EFEF-7740CEDD27D0}"/>
          </ac:spMkLst>
        </pc:spChg>
        <pc:spChg chg="mod">
          <ac:chgData name="Eric J Prebys" userId="2423660181_tp_box_2" providerId="OAuth2" clId="{7A5D5A21-A55B-52FD-95D2-896217ECBE7C}" dt="2025-11-03T15:07:41.460" v="292" actId="20577"/>
          <ac:spMkLst>
            <pc:docMk/>
            <pc:sldMk cId="657716752" sldId="326"/>
            <ac:spMk id="3" creationId="{2775E0ED-63CC-F306-CFC5-FBC5EB2A77A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641E0-C0FB-FB45-BE20-B5E285E46BDA}" type="datetimeFigureOut">
              <a:rPr lang="en-US" smtClean="0"/>
              <a:t>11/5/25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CD667F-4C0A-F045-9861-4468224AED64}" type="slidenum">
              <a:rPr lang="en-US" smtClean="0"/>
              <a:t>‹#›</a:t>
            </a:fld>
            <a:endParaRPr lang="en-US"/>
          </a:p>
        </p:txBody>
      </p:sp>
    </p:spTree>
    <p:extLst>
      <p:ext uri="{BB962C8B-B14F-4D97-AF65-F5344CB8AC3E}">
        <p14:creationId xmlns:p14="http://schemas.microsoft.com/office/powerpoint/2010/main" val="3643596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429168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48882"/>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5582482"/>
            <a:ext cx="6400800" cy="554404"/>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Criminally Bad Forensics</a:t>
            </a:r>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cxnSp>
        <p:nvCxnSpPr>
          <p:cNvPr id="8" name="Straight Connector 7"/>
          <p:cNvCxnSpPr/>
          <p:nvPr/>
        </p:nvCxnSpPr>
        <p:spPr>
          <a:xfrm flipV="1">
            <a:off x="294106" y="5472156"/>
            <a:ext cx="8643661" cy="364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p:cNvSpPr>
            <a:spLocks noGrp="1"/>
          </p:cNvSpPr>
          <p:nvPr>
            <p:ph type="sldNum" sz="quarter" idx="12"/>
          </p:nvPr>
        </p:nvSpPr>
        <p:spPr/>
        <p:txBody>
          <a:bodyPr/>
          <a:lstStyle/>
          <a:p>
            <a:pPr>
              <a:defRPr/>
            </a:pPr>
            <a:fld id="{8309CFA1-B09C-442F-85C3-919131D33D24}" type="slidenum">
              <a:rPr lang="en-US" smtClean="0"/>
              <a:pPr>
                <a:defRPr/>
              </a:pPr>
              <a:t>‹#›</a:t>
            </a:fld>
            <a:endParaRPr lang="en-US"/>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FRS-003-009 - Fall 2025</a:t>
            </a:r>
          </a:p>
        </p:txBody>
      </p:sp>
      <p:sp>
        <p:nvSpPr>
          <p:cNvPr id="5" name="Footer Placeholder 4"/>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p:cNvSpPr>
            <a:spLocks noGrp="1"/>
          </p:cNvSpPr>
          <p:nvPr>
            <p:ph type="sldNum" sz="quarter" idx="12"/>
          </p:nvPr>
        </p:nvSpPr>
        <p:spPr/>
        <p:txBody>
          <a:bodyPr/>
          <a:lstStyle/>
          <a:p>
            <a:pPr>
              <a:defRPr/>
            </a:pPr>
            <a:fld id="{05B137E2-35D0-4667-9362-8260FF57AB09}" type="slidenum">
              <a:rPr lang="en-US" smtClean="0"/>
              <a:pPr>
                <a:defRPr/>
              </a:pPr>
              <a:t>‹#›</a:t>
            </a:fld>
            <a:endParaRPr lang="en-US"/>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a:t>
            </a:fld>
            <a:endParaRPr 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Criminally Bad Forensics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Criminally Bad Forensics</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a:t>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FRS-003-009 - Fall 2025</a:t>
            </a:r>
            <a:endParaRPr lang="en-US" dirty="0"/>
          </a:p>
        </p:txBody>
      </p:sp>
      <p:sp>
        <p:nvSpPr>
          <p:cNvPr id="8" name="Footer Placeholder 7"/>
          <p:cNvSpPr>
            <a:spLocks noGrp="1"/>
          </p:cNvSpPr>
          <p:nvPr>
            <p:ph type="ftr" sz="quarter" idx="11"/>
          </p:nvPr>
        </p:nvSpPr>
        <p:spPr/>
        <p:txBody>
          <a:bodyPr/>
          <a:lstStyle/>
          <a:p>
            <a:pPr>
              <a:defRPr/>
            </a:pPr>
            <a:r>
              <a:rPr lang="en-US"/>
              <a:t>Criminally Bad Forensics</a:t>
            </a:r>
            <a:endParaRPr lang="en-US">
              <a:latin typeface="+mn-lt"/>
            </a:endParaRPr>
          </a:p>
        </p:txBody>
      </p:sp>
      <p:sp>
        <p:nvSpPr>
          <p:cNvPr id="9" name="Slide Number Placeholder 8"/>
          <p:cNvSpPr>
            <a:spLocks noGrp="1"/>
          </p:cNvSpPr>
          <p:nvPr>
            <p:ph type="sldNum" sz="quarter" idx="12"/>
          </p:nvPr>
        </p:nvSpPr>
        <p:spPr/>
        <p:txBody>
          <a:bodyPr/>
          <a:lstStyle/>
          <a:p>
            <a:pPr>
              <a:defRPr/>
            </a:pPr>
            <a:fld id="{71013A5A-BD10-4E42-8EDD-42C4A14A642B}"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FRS-003-009 - Fall 2025</a:t>
            </a:r>
            <a:endParaRPr lang="en-US" dirty="0"/>
          </a:p>
        </p:txBody>
      </p:sp>
      <p:sp>
        <p:nvSpPr>
          <p:cNvPr id="4" name="Footer Placeholder 3"/>
          <p:cNvSpPr>
            <a:spLocks noGrp="1"/>
          </p:cNvSpPr>
          <p:nvPr>
            <p:ph type="ftr" sz="quarter" idx="11"/>
          </p:nvPr>
        </p:nvSpPr>
        <p:spPr/>
        <p:txBody>
          <a:bodyPr/>
          <a:lstStyle/>
          <a:p>
            <a:pPr>
              <a:defRPr/>
            </a:pPr>
            <a:r>
              <a:rPr lang="en-US"/>
              <a:t>Criminally Bad Forensics</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a:t>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FRS-003-009 - Fall 2025</a:t>
            </a:r>
            <a:endParaRPr lang="en-US" dirty="0"/>
          </a:p>
        </p:txBody>
      </p:sp>
      <p:sp>
        <p:nvSpPr>
          <p:cNvPr id="3" name="Footer Placeholder 2"/>
          <p:cNvSpPr>
            <a:spLocks noGrp="1"/>
          </p:cNvSpPr>
          <p:nvPr>
            <p:ph type="ftr" sz="quarter" idx="11"/>
          </p:nvPr>
        </p:nvSpPr>
        <p:spPr/>
        <p:txBody>
          <a:bodyPr/>
          <a:lstStyle/>
          <a:p>
            <a:pPr>
              <a:defRPr/>
            </a:pPr>
            <a:r>
              <a:rPr lang="en-US"/>
              <a:t>Criminally Bad Forensics</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a:t>
            </a:fld>
            <a:endParaRPr 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Criminally Bad Forensics</a:t>
            </a:r>
            <a:endParaRPr lang="en-US">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p>
        </p:txBody>
      </p:sp>
      <p:sp>
        <p:nvSpPr>
          <p:cNvPr id="6" name="Footer Placeholder 5"/>
          <p:cNvSpPr>
            <a:spLocks noGrp="1"/>
          </p:cNvSpPr>
          <p:nvPr>
            <p:ph type="ftr" sz="quarter" idx="11"/>
          </p:nvPr>
        </p:nvSpPr>
        <p:spPr/>
        <p:txBody>
          <a:bodyPr/>
          <a:lstStyle/>
          <a:p>
            <a:pPr>
              <a:defRPr/>
            </a:pPr>
            <a:r>
              <a:rPr lang="en-US"/>
              <a:t>Criminally Bad Forensics</a:t>
            </a:r>
            <a:endParaRPr lang="en-US">
              <a:latin typeface="+mn-lt"/>
            </a:endParaRPr>
          </a:p>
        </p:txBody>
      </p:sp>
      <p:sp>
        <p:nvSpPr>
          <p:cNvPr id="7" name="Slide Number Placeholder 6"/>
          <p:cNvSpPr>
            <a:spLocks noGrp="1"/>
          </p:cNvSpPr>
          <p:nvPr>
            <p:ph type="sldNum" sz="quarter" idx="12"/>
          </p:nvPr>
        </p:nvSpPr>
        <p:spPr/>
        <p:txBody>
          <a:bodyPr/>
          <a:lstStyle/>
          <a:p>
            <a:pPr>
              <a:defRPr/>
            </a:pPr>
            <a:fld id="{F58A0D8F-9A19-4D03-8318-653C6FCD8B95}" type="slidenum">
              <a:rPr lang="en-US" smtClean="0"/>
              <a:pPr>
                <a:defRPr/>
              </a:pPr>
              <a:t>‹#›</a:t>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1713" y="471448"/>
            <a:ext cx="8229600" cy="6282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713" y="1182021"/>
            <a:ext cx="8229600" cy="5441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a:t>FRS-003-009 - Fall 2025</a:t>
            </a:r>
            <a:endParaRPr lang="en-US" dirty="0"/>
          </a:p>
        </p:txBody>
      </p:sp>
      <p:sp>
        <p:nvSpPr>
          <p:cNvPr id="5" name="Footer Placeholder 4"/>
          <p:cNvSpPr>
            <a:spLocks noGrp="1"/>
          </p:cNvSpPr>
          <p:nvPr>
            <p:ph type="ftr" sz="quarter" idx="3"/>
          </p:nvPr>
        </p:nvSpPr>
        <p:spPr>
          <a:xfrm>
            <a:off x="3429000" y="18288"/>
            <a:ext cx="440944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Criminally Bad Forensics</a:t>
            </a:r>
            <a:endParaRPr lang="en-US" dirty="0">
              <a:latin typeface="+mn-lt"/>
            </a:endParaRPr>
          </a:p>
        </p:txBody>
      </p:sp>
      <p:sp>
        <p:nvSpPr>
          <p:cNvPr id="6" name="Slide Number Placeholder 5"/>
          <p:cNvSpPr>
            <a:spLocks noGrp="1"/>
          </p:cNvSpPr>
          <p:nvPr>
            <p:ph type="sldNum" sz="quarter" idx="4"/>
          </p:nvPr>
        </p:nvSpPr>
        <p:spPr>
          <a:xfrm>
            <a:off x="7909560" y="18288"/>
            <a:ext cx="77724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61210FB4-E372-466D-A3EB-21FD966A10F2}" type="slidenum">
              <a:rPr lang="en-US" smtClean="0"/>
              <a:pPr>
                <a:defRPr/>
              </a:pPr>
              <a:t>‹#›</a:t>
            </a:fld>
            <a:endParaRPr lang="en-US" dirty="0"/>
          </a:p>
        </p:txBody>
      </p:sp>
      <p:sp>
        <p:nvSpPr>
          <p:cNvPr id="9"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3" name="Picture 12"/>
          <p:cNvPicPr>
            <a:picLocks noChangeAspect="1"/>
          </p:cNvPicPr>
          <p:nvPr userDrawn="1"/>
        </p:nvPicPr>
        <p:blipFill>
          <a:blip r:embed="rId13"/>
          <a:stretch>
            <a:fillRect/>
          </a:stretch>
        </p:blipFill>
        <p:spPr>
          <a:xfrm>
            <a:off x="8781336" y="1"/>
            <a:ext cx="362663" cy="370830"/>
          </a:xfrm>
          <a:prstGeom prst="rect">
            <a:avLst/>
          </a:prstGeom>
        </p:spPr>
      </p:pic>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transition>
    <p:fade thruBlk="1"/>
  </p:transition>
  <p:hf hdr="0"/>
  <p:txStyles>
    <p:titleStyle>
      <a:lvl1pPr algn="l" defTabSz="914400" rtl="0" eaLnBrk="1" latinLnBrk="0" hangingPunct="1">
        <a:spcBef>
          <a:spcPct val="0"/>
        </a:spcBef>
        <a:buNone/>
        <a:defRPr sz="32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nap.nationalacademies.org/read/10420/chapter/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chicagotribune.com/2004/10/19/from-the-start-a-faulty-science/" TargetMode="External"/><Relationship Id="rId1" Type="http://schemas.openxmlformats.org/officeDocument/2006/relationships/slideLayout" Target="../slideLayouts/slideLayout2.xml"/><Relationship Id="rId4" Type="http://schemas.openxmlformats.org/officeDocument/2006/relationships/hyperlink" Target="https://www.iheart.com/podcast/105-behind-the-bastards-29236323/episode/part-one-the-bastards-of-forensic-170035753/"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innocenceproject.org/speakers/keith-harward/" TargetMode="External"/><Relationship Id="rId7" Type="http://schemas.openxmlformats.org/officeDocument/2006/relationships/image" Target="../media/image13.jpeg"/><Relationship Id="rId2" Type="http://schemas.openxmlformats.org/officeDocument/2006/relationships/hyperlink" Target="https://www.sciencedirect.com/science/article/pii/S1752928X18305080#bib24" TargetMode="Externa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https://innocenceproject.org/cases/eddie-lee-howard/" TargetMode="External"/><Relationship Id="rId4" Type="http://schemas.openxmlformats.org/officeDocument/2006/relationships/hyperlink" Target="https://innocenceproject.org/cases/levon-brooks/" TargetMode="External"/><Relationship Id="rId9"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ashingtonpost.com/local/crime/convicted-defendants-left-uninformed-of-forensic-flaws-found-by-justice-dept/2012/04/16/gIQAWTcgMT_story.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fbi.gov/news/press-releases/fbi-testimony-on-microscopic-hair-analysis-contained-errors-in-at-least-90-percent-of-cases-in-ongoing-review"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en.wikipedia.org/wiki/Anthony_Broadwater" TargetMode="Externa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hyperlink" Target="https://innocenceproject.org/news/santae-tribble-inspired-hair-analysis-review-work/" TargetMode="External"/><Relationship Id="rId2" Type="http://schemas.openxmlformats.org/officeDocument/2006/relationships/hyperlink" Target="https://www.theguardian.com/us-news/2015/jun/23/fbi-evidence-single-hair-kirk-odom"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hyperlink" Target="https://www.pbs.org/newshour/nation/sessions-says-justice-department-will-end-forensic-science-commissio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innocenceproject.org/cases/stephan-cowans/" TargetMode="External"/><Relationship Id="rId2" Type="http://schemas.openxmlformats.org/officeDocument/2006/relationships/hyperlink" Target="https://www.ojp.gov/pdffiles1/nij/grants/228091.pdf" TargetMode="Externa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mc.ncbi.nlm.nih.gov/articles/PMC3496291/" TargetMode="External"/><Relationship Id="rId2" Type="http://schemas.openxmlformats.org/officeDocument/2006/relationships/hyperlink" Target="https://web.archive.org/web/20080822012129/http:/www.exonerate.org/facts/causes-of-wrongful-convictions/mistaken-eyewitness-identifications/" TargetMode="External"/><Relationship Id="rId1" Type="http://schemas.openxmlformats.org/officeDocument/2006/relationships/slideLayout" Target="../slideLayouts/slideLayout2.xml"/><Relationship Id="rId5" Type="http://schemas.openxmlformats.org/officeDocument/2006/relationships/hyperlink" Target="https://www.sciencedirect.com/science/article/pii/0191886988901523" TargetMode="External"/><Relationship Id="rId4" Type="http://schemas.openxmlformats.org/officeDocument/2006/relationships/hyperlink" Target="https://en.wikipedia.org/wiki/False_memory"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bc7.com/post/city-fontana-reaches-900k-settlement-tom-perez-was-pressured-confess-he-killed-father-alive/15274732/" TargetMode="External"/><Relationship Id="rId2" Type="http://schemas.openxmlformats.org/officeDocument/2006/relationships/hyperlink" Target="https://www.theguardian.com/us-news/article/2024/may/24/california-fontana-payment-man-tortured-police" TargetMode="Externa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en.wikipedia.org/wiki/Michelle_Remember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en.wikipedia.org/wiki/McMartin_preschool_tria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Oak_Hill_satanic_ritual_abuse_trial" TargetMode="External"/><Relationship Id="rId2" Type="http://schemas.openxmlformats.org/officeDocument/2006/relationships/hyperlink" Target="https://en.wikipedia.org/wiki/Wee_Care_Nursery_School_abuse_tria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Pizzagate_conspiracy_theory" TargetMode="External"/><Relationship Id="rId2" Type="http://schemas.openxmlformats.org/officeDocument/2006/relationships/hyperlink" Target="https://en.wikipedia.org/wiki/Day-care_sex-abuse_hysteria#Timeline" TargetMode="External"/><Relationship Id="rId1" Type="http://schemas.openxmlformats.org/officeDocument/2006/relationships/slideLayout" Target="../slideLayouts/slideLayout2.xml"/><Relationship Id="rId6" Type="http://schemas.openxmlformats.org/officeDocument/2006/relationships/hyperlink" Target="https://en.wikipedia.org/wiki/False_memory" TargetMode="External"/><Relationship Id="rId5" Type="http://schemas.openxmlformats.org/officeDocument/2006/relationships/hyperlink" Target="http://www.anunexpectedlight.com/my-story/" TargetMode="External"/><Relationship Id="rId4" Type="http://schemas.openxmlformats.org/officeDocument/2006/relationships/hyperlink" Target="https://utahnewsdispatch.com/2024/09/19/lawmakers-revive-bill-targeting-ritualistic-child-sex-abus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eb.archive.org/web/20031002043633/http:/www.answers.org/satan/stratford.html"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en.wikipedia.org/wiki/Michael_Baden"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innocenceproject.org/cases/leonard-mack/" TargetMode="External"/><Relationship Id="rId2" Type="http://schemas.openxmlformats.org/officeDocument/2006/relationships/hyperlink" Target="https://innocenceproject.org/dna-exonerations-in-the-united-states/"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eb.archive.org/web/20120405100201/http:/www.innocenceproject.org/Content/Female_DNA_Exonerees_Represent_Only_a_Few_of_the_Women_Who_Have_Been_Wrongfully_Convicted_Nationwide.ph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podcasts.apple.com/us/podcast/polygraphs-and-the-limits-of-scientific-evidence-in-court/id1147092464?i=1000732629000"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1CE5-0ED1-1F3B-A9CB-59B3D9475D83}"/>
              </a:ext>
            </a:extLst>
          </p:cNvPr>
          <p:cNvSpPr>
            <a:spLocks noGrp="1"/>
          </p:cNvSpPr>
          <p:nvPr>
            <p:ph type="ctrTitle"/>
          </p:nvPr>
        </p:nvSpPr>
        <p:spPr/>
        <p:txBody>
          <a:bodyPr/>
          <a:lstStyle/>
          <a:p>
            <a:r>
              <a:rPr lang="en-US" dirty="0"/>
              <a:t>CRIMINALLY BAD Forensic SCIENCE</a:t>
            </a:r>
          </a:p>
        </p:txBody>
      </p:sp>
      <p:sp>
        <p:nvSpPr>
          <p:cNvPr id="4" name="Subtitle 3">
            <a:extLst>
              <a:ext uri="{FF2B5EF4-FFF2-40B4-BE49-F238E27FC236}">
                <a16:creationId xmlns:a16="http://schemas.microsoft.com/office/drawing/2014/main" id="{054AAFC2-039B-5A2A-C93C-DB9A9EE8AF2E}"/>
              </a:ext>
            </a:extLst>
          </p:cNvPr>
          <p:cNvSpPr>
            <a:spLocks noGrp="1"/>
          </p:cNvSpPr>
          <p:nvPr>
            <p:ph type="subTitle" idx="1"/>
          </p:nvPr>
        </p:nvSpPr>
        <p:spPr/>
        <p:txBody>
          <a:bodyPr>
            <a:normAutofit fontScale="62500" lnSpcReduction="20000"/>
          </a:bodyPr>
          <a:lstStyle/>
          <a:p>
            <a:r>
              <a:rPr lang="en-US" dirty="0"/>
              <a:t>Eric Prebys</a:t>
            </a:r>
          </a:p>
          <a:p>
            <a:r>
              <a:rPr lang="en-US" dirty="0"/>
              <a:t>FRS-003-009</a:t>
            </a:r>
          </a:p>
        </p:txBody>
      </p:sp>
      <p:pic>
        <p:nvPicPr>
          <p:cNvPr id="1026" name="Picture 2" descr="Five Disturbing Things You Didn't Know About Forensic &quot;Science&quot; - The  Intercept">
            <a:extLst>
              <a:ext uri="{FF2B5EF4-FFF2-40B4-BE49-F238E27FC236}">
                <a16:creationId xmlns:a16="http://schemas.microsoft.com/office/drawing/2014/main" id="{5034A44C-8134-7C0A-C865-19597D424C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333" y="573252"/>
            <a:ext cx="4609333" cy="30971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Lasso of Truth | Chronicles of Illusion Wiki | Fandom">
            <a:extLst>
              <a:ext uri="{FF2B5EF4-FFF2-40B4-BE49-F238E27FC236}">
                <a16:creationId xmlns:a16="http://schemas.microsoft.com/office/drawing/2014/main" id="{3CB153CB-9AB5-427C-D2F5-8BA47EB8BF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8162" b="17821"/>
          <a:stretch>
            <a:fillRect/>
          </a:stretch>
        </p:blipFill>
        <p:spPr bwMode="auto">
          <a:xfrm>
            <a:off x="6771369" y="4167517"/>
            <a:ext cx="2134141" cy="2456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B4F138-2EBB-EA0B-9ADF-E6E449B1412C}"/>
              </a:ext>
            </a:extLst>
          </p:cNvPr>
          <p:cNvSpPr>
            <a:spLocks noGrp="1"/>
          </p:cNvSpPr>
          <p:nvPr>
            <p:ph type="title"/>
          </p:nvPr>
        </p:nvSpPr>
        <p:spPr/>
        <p:txBody>
          <a:bodyPr/>
          <a:lstStyle/>
          <a:p>
            <a:r>
              <a:rPr lang="en-US" dirty="0"/>
              <a:t>Speaking of Lie Detectors..</a:t>
            </a:r>
          </a:p>
        </p:txBody>
      </p:sp>
      <p:sp>
        <p:nvSpPr>
          <p:cNvPr id="3" name="Content Placeholder 2">
            <a:extLst>
              <a:ext uri="{FF2B5EF4-FFF2-40B4-BE49-F238E27FC236}">
                <a16:creationId xmlns:a16="http://schemas.microsoft.com/office/drawing/2014/main" id="{810B9436-AA45-E7C8-F433-D777C87E75C6}"/>
              </a:ext>
            </a:extLst>
          </p:cNvPr>
          <p:cNvSpPr>
            <a:spLocks noGrp="1"/>
          </p:cNvSpPr>
          <p:nvPr>
            <p:ph idx="1"/>
          </p:nvPr>
        </p:nvSpPr>
        <p:spPr/>
        <p:txBody>
          <a:bodyPr>
            <a:normAutofit lnSpcReduction="10000"/>
          </a:bodyPr>
          <a:lstStyle/>
          <a:p>
            <a:r>
              <a:rPr lang="en-US" sz="2000" dirty="0"/>
              <a:t>The first “lie detector” was developed by William and </a:t>
            </a:r>
            <a:br>
              <a:rPr lang="en-US" sz="2000" dirty="0"/>
            </a:br>
            <a:r>
              <a:rPr lang="en-US" sz="2000" dirty="0"/>
              <a:t>Elizabeth Marsden in the early 1920s.</a:t>
            </a:r>
          </a:p>
          <a:p>
            <a:r>
              <a:rPr lang="en-US" sz="2000" dirty="0"/>
              <a:t>It relied only on systolic blood pressure</a:t>
            </a:r>
          </a:p>
          <a:p>
            <a:pPr lvl="1"/>
            <a:r>
              <a:rPr lang="en-US" sz="1800" dirty="0"/>
              <a:t>The theory was that the stress of lying would increase a </a:t>
            </a:r>
            <a:br>
              <a:rPr lang="en-US" sz="1800" dirty="0"/>
            </a:br>
            <a:r>
              <a:rPr lang="en-US" sz="1800" dirty="0"/>
              <a:t>person’s blood pressure.</a:t>
            </a:r>
          </a:p>
          <a:p>
            <a:r>
              <a:rPr lang="en-US" sz="2000" dirty="0"/>
              <a:t>In the case Frye v. United States (1923), James</a:t>
            </a:r>
            <a:br>
              <a:rPr lang="en-US" sz="2000" dirty="0"/>
            </a:br>
            <a:r>
              <a:rPr lang="en-US" sz="2000" dirty="0"/>
              <a:t>Frye attempted to use the results device to appeal his </a:t>
            </a:r>
            <a:br>
              <a:rPr lang="en-US" sz="2000" dirty="0"/>
            </a:br>
            <a:r>
              <a:rPr lang="en-US" sz="2000" dirty="0"/>
              <a:t>murder conviction.</a:t>
            </a:r>
          </a:p>
          <a:p>
            <a:r>
              <a:rPr lang="en-US" sz="2000" dirty="0"/>
              <a:t>The appellate court ruled the evidence as inadmissible, because the science was not “generally accepted”</a:t>
            </a:r>
          </a:p>
          <a:p>
            <a:pPr lvl="1"/>
            <a:r>
              <a:rPr lang="en-US" sz="1800" dirty="0"/>
              <a:t>This became the “Frye Standard”, which we just discussed.</a:t>
            </a:r>
          </a:p>
          <a:p>
            <a:r>
              <a:rPr lang="en-US" sz="2000" dirty="0"/>
              <a:t>Fun fact: Elizabeth went on to create the </a:t>
            </a:r>
            <a:br>
              <a:rPr lang="en-US" sz="2000" dirty="0"/>
            </a:br>
            <a:r>
              <a:rPr lang="en-US" sz="2000" dirty="0"/>
              <a:t>Wonder Woman character, whose main </a:t>
            </a:r>
            <a:br>
              <a:rPr lang="en-US" sz="2000" dirty="0"/>
            </a:br>
            <a:r>
              <a:rPr lang="en-US" sz="2000" dirty="0"/>
              <a:t>tools were:</a:t>
            </a:r>
          </a:p>
          <a:p>
            <a:pPr lvl="1"/>
            <a:r>
              <a:rPr lang="en-US" sz="1800" dirty="0"/>
              <a:t>Bullet-deflecting bracelets</a:t>
            </a:r>
          </a:p>
          <a:p>
            <a:pPr lvl="1"/>
            <a:r>
              <a:rPr lang="en-US" sz="1800" dirty="0"/>
              <a:t>An invisible plane</a:t>
            </a:r>
          </a:p>
          <a:p>
            <a:pPr lvl="1"/>
            <a:r>
              <a:rPr lang="en-US" sz="1800" dirty="0"/>
              <a:t>The Lasso of Truth!</a:t>
            </a:r>
            <a:endParaRPr lang="en-US" dirty="0"/>
          </a:p>
        </p:txBody>
      </p:sp>
      <p:sp>
        <p:nvSpPr>
          <p:cNvPr id="4" name="Date Placeholder 3">
            <a:extLst>
              <a:ext uri="{FF2B5EF4-FFF2-40B4-BE49-F238E27FC236}">
                <a16:creationId xmlns:a16="http://schemas.microsoft.com/office/drawing/2014/main" id="{FC6BAEC4-0619-BB17-0983-5CC703F60AAC}"/>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283452E-AC29-C634-4531-081461C5FEA2}"/>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D9BA487A-985A-6B4F-41D5-C9A625525F11}"/>
              </a:ext>
            </a:extLst>
          </p:cNvPr>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pic>
        <p:nvPicPr>
          <p:cNvPr id="8194" name="Picture 2" descr="undefined">
            <a:extLst>
              <a:ext uri="{FF2B5EF4-FFF2-40B4-BE49-F238E27FC236}">
                <a16:creationId xmlns:a16="http://schemas.microsoft.com/office/drawing/2014/main" id="{27A8855B-E18F-8FA4-0654-46D79D1DB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16" t="3944" r="36277" b="17672"/>
          <a:stretch>
            <a:fillRect/>
          </a:stretch>
        </p:blipFill>
        <p:spPr bwMode="auto">
          <a:xfrm>
            <a:off x="7072009" y="471448"/>
            <a:ext cx="1614791" cy="296273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A503150-C5D3-D973-913E-E27312743DA3}"/>
              </a:ext>
            </a:extLst>
          </p:cNvPr>
          <p:cNvSpPr/>
          <p:nvPr/>
        </p:nvSpPr>
        <p:spPr>
          <a:xfrm>
            <a:off x="700391" y="5953328"/>
            <a:ext cx="2363822" cy="34046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5921265"/>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E6C0B-3A5C-3B51-CC73-5A755F2BFA31}"/>
              </a:ext>
            </a:extLst>
          </p:cNvPr>
          <p:cNvSpPr>
            <a:spLocks noGrp="1"/>
          </p:cNvSpPr>
          <p:nvPr>
            <p:ph type="title"/>
          </p:nvPr>
        </p:nvSpPr>
        <p:spPr/>
        <p:txBody>
          <a:bodyPr/>
          <a:lstStyle/>
          <a:p>
            <a:r>
              <a:rPr lang="en-US" dirty="0"/>
              <a:t>Polygraphs</a:t>
            </a:r>
          </a:p>
        </p:txBody>
      </p:sp>
      <p:sp>
        <p:nvSpPr>
          <p:cNvPr id="3" name="Content Placeholder 2">
            <a:extLst>
              <a:ext uri="{FF2B5EF4-FFF2-40B4-BE49-F238E27FC236}">
                <a16:creationId xmlns:a16="http://schemas.microsoft.com/office/drawing/2014/main" id="{C8CAB9A4-3ED3-A174-251C-68BA234AB1E2}"/>
              </a:ext>
            </a:extLst>
          </p:cNvPr>
          <p:cNvSpPr>
            <a:spLocks noGrp="1"/>
          </p:cNvSpPr>
          <p:nvPr>
            <p:ph idx="1"/>
          </p:nvPr>
        </p:nvSpPr>
        <p:spPr/>
        <p:txBody>
          <a:bodyPr>
            <a:normAutofit fontScale="92500" lnSpcReduction="10000"/>
          </a:bodyPr>
          <a:lstStyle/>
          <a:p>
            <a:r>
              <a:rPr lang="en-US" sz="2000" dirty="0"/>
              <a:t>Modern polygraphs use a number of </a:t>
            </a:r>
            <a:br>
              <a:rPr lang="en-US" sz="2000" dirty="0"/>
            </a:br>
            <a:r>
              <a:rPr lang="en-US" sz="2000" dirty="0"/>
              <a:t>biological metrics to measure stress,</a:t>
            </a:r>
            <a:br>
              <a:rPr lang="en-US" sz="2000" dirty="0"/>
            </a:br>
            <a:r>
              <a:rPr lang="en-US" sz="2000" dirty="0"/>
              <a:t>including</a:t>
            </a:r>
          </a:p>
          <a:p>
            <a:pPr lvl="1"/>
            <a:r>
              <a:rPr lang="en-US" sz="1600" dirty="0"/>
              <a:t>Blood pressure</a:t>
            </a:r>
          </a:p>
          <a:p>
            <a:pPr lvl="1"/>
            <a:r>
              <a:rPr lang="en-US" sz="1600" dirty="0"/>
              <a:t>Heart rate</a:t>
            </a:r>
          </a:p>
          <a:p>
            <a:pPr lvl="1"/>
            <a:r>
              <a:rPr lang="en-US" sz="1600" dirty="0"/>
              <a:t>Skin conductivity</a:t>
            </a:r>
          </a:p>
          <a:p>
            <a:pPr lvl="1"/>
            <a:r>
              <a:rPr lang="en-US" sz="1600" dirty="0"/>
              <a:t>Respiration</a:t>
            </a:r>
          </a:p>
          <a:p>
            <a:r>
              <a:rPr lang="en-US" sz="1800" dirty="0"/>
              <a:t>Polygraph results can be influenced by many things</a:t>
            </a:r>
          </a:p>
          <a:p>
            <a:pPr lvl="1"/>
            <a:r>
              <a:rPr lang="en-US" sz="1600" dirty="0"/>
              <a:t>The stress of the interview can yield false positives </a:t>
            </a:r>
          </a:p>
          <a:p>
            <a:pPr lvl="1"/>
            <a:r>
              <a:rPr lang="en-US" sz="1600" dirty="0"/>
              <a:t>“Pathological liars” can lie without stress.</a:t>
            </a:r>
          </a:p>
          <a:p>
            <a:pPr lvl="1"/>
            <a:r>
              <a:rPr lang="en-US" sz="1600" dirty="0"/>
              <a:t>There are also effective countermeasures</a:t>
            </a:r>
          </a:p>
          <a:p>
            <a:r>
              <a:rPr lang="en-US" sz="1600" dirty="0"/>
              <a:t>Numerous studies have put the accuracy somewhere between 80 and 90%</a:t>
            </a:r>
          </a:p>
          <a:p>
            <a:pPr lvl="1"/>
            <a:r>
              <a:rPr lang="en-US" sz="1500" dirty="0"/>
              <a:t>The fewer false positive you’re willing to live with, the more liars will pass</a:t>
            </a:r>
          </a:p>
          <a:p>
            <a:pPr lvl="1"/>
            <a:r>
              <a:rPr lang="en-US" sz="1500" dirty="0"/>
              <a:t>A lengthy </a:t>
            </a:r>
            <a:r>
              <a:rPr lang="en-US" sz="1500" dirty="0">
                <a:hlinkClick r:id="rId2"/>
              </a:rPr>
              <a:t>NAS review</a:t>
            </a:r>
            <a:r>
              <a:rPr lang="en-US" sz="1500" dirty="0"/>
              <a:t> concluded “</a:t>
            </a:r>
            <a:r>
              <a:rPr lang="en-US" sz="1500" b="1" dirty="0"/>
              <a:t>polygraph tests can discriminate lying from truth telling at rates well above chance, though well below perfection</a:t>
            </a:r>
            <a:r>
              <a:rPr lang="en-US" sz="1500" dirty="0"/>
              <a:t>”</a:t>
            </a:r>
          </a:p>
          <a:p>
            <a:r>
              <a:rPr lang="en-US" sz="1600" dirty="0"/>
              <a:t>Polygraphs are generally NOT admissible in court, unless both sides agree</a:t>
            </a:r>
          </a:p>
          <a:p>
            <a:pPr lvl="1"/>
            <a:r>
              <a:rPr lang="en-US" sz="1400" dirty="0"/>
              <a:t>SCOTUS case United States v. Scheffer (1998) determined they fail the Freye AND Daubert standards.</a:t>
            </a:r>
          </a:p>
          <a:p>
            <a:r>
              <a:rPr lang="en-US" sz="1600" dirty="0"/>
              <a:t>The ARE used during investigations, which can strongly bias investigators.</a:t>
            </a:r>
          </a:p>
          <a:p>
            <a:r>
              <a:rPr lang="en-US" sz="1600" dirty="0"/>
              <a:t>They are also used extensively during security and job interviews, in spite of their unreliability.</a:t>
            </a:r>
          </a:p>
          <a:p>
            <a:pPr lvl="1"/>
            <a:endParaRPr lang="en-US" sz="1200" dirty="0"/>
          </a:p>
          <a:p>
            <a:pPr lvl="1"/>
            <a:endParaRPr lang="en-US" sz="1200" dirty="0"/>
          </a:p>
          <a:p>
            <a:pPr lvl="1"/>
            <a:endParaRPr lang="en-US" sz="100" dirty="0"/>
          </a:p>
        </p:txBody>
      </p:sp>
      <p:sp>
        <p:nvSpPr>
          <p:cNvPr id="4" name="Date Placeholder 3">
            <a:extLst>
              <a:ext uri="{FF2B5EF4-FFF2-40B4-BE49-F238E27FC236}">
                <a16:creationId xmlns:a16="http://schemas.microsoft.com/office/drawing/2014/main" id="{5B213CC0-8E2E-8CA6-6AA5-582A01B3A66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AB3BBB6-E9F6-B1C0-BE3D-111D18CFA324}"/>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1109364A-D1DA-0889-03EA-4F147AB3FA51}"/>
              </a:ext>
            </a:extLst>
          </p:cNvPr>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pic>
        <p:nvPicPr>
          <p:cNvPr id="2050" name="Picture 2" descr="undefined">
            <a:extLst>
              <a:ext uri="{FF2B5EF4-FFF2-40B4-BE49-F238E27FC236}">
                <a16:creationId xmlns:a16="http://schemas.microsoft.com/office/drawing/2014/main" id="{319F0D2E-7AEF-F27A-C80A-B3B962B79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417" y="429838"/>
            <a:ext cx="3122579" cy="248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485481"/>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C185B-58E9-4D51-4139-8E11588D6D0D}"/>
              </a:ext>
            </a:extLst>
          </p:cNvPr>
          <p:cNvSpPr>
            <a:spLocks noGrp="1"/>
          </p:cNvSpPr>
          <p:nvPr>
            <p:ph type="title"/>
          </p:nvPr>
        </p:nvSpPr>
        <p:spPr/>
        <p:txBody>
          <a:bodyPr/>
          <a:lstStyle/>
          <a:p>
            <a:r>
              <a:rPr lang="en-US" dirty="0"/>
              <a:t>Bitemark Analysis*</a:t>
            </a:r>
          </a:p>
        </p:txBody>
      </p:sp>
      <p:sp>
        <p:nvSpPr>
          <p:cNvPr id="3" name="Content Placeholder 2">
            <a:extLst>
              <a:ext uri="{FF2B5EF4-FFF2-40B4-BE49-F238E27FC236}">
                <a16:creationId xmlns:a16="http://schemas.microsoft.com/office/drawing/2014/main" id="{74F7C027-FC56-9985-86A5-C012D2860CA8}"/>
              </a:ext>
            </a:extLst>
          </p:cNvPr>
          <p:cNvSpPr>
            <a:spLocks noGrp="1"/>
          </p:cNvSpPr>
          <p:nvPr>
            <p:ph idx="1"/>
          </p:nvPr>
        </p:nvSpPr>
        <p:spPr/>
        <p:txBody>
          <a:bodyPr>
            <a:normAutofit/>
          </a:bodyPr>
          <a:lstStyle/>
          <a:p>
            <a:r>
              <a:rPr lang="en-US" sz="1800" dirty="0"/>
              <a:t>The modern “science” of “forensic </a:t>
            </a:r>
            <a:br>
              <a:rPr lang="en-US" sz="1800" dirty="0"/>
            </a:br>
            <a:r>
              <a:rPr lang="en-US" sz="1800" dirty="0"/>
              <a:t>odontology” was born in </a:t>
            </a:r>
            <a:r>
              <a:rPr lang="en-US" sz="1800" dirty="0">
                <a:hlinkClick r:id="rId2"/>
              </a:rPr>
              <a:t>1970 at a </a:t>
            </a:r>
            <a:br>
              <a:rPr lang="en-US" sz="1800" dirty="0">
                <a:hlinkClick r:id="rId2"/>
              </a:rPr>
            </a:br>
            <a:r>
              <a:rPr lang="en-US" sz="1800" dirty="0">
                <a:hlinkClick r:id="rId2"/>
              </a:rPr>
              <a:t>forensics conference in Chicago</a:t>
            </a:r>
            <a:r>
              <a:rPr lang="en-US" sz="1800" dirty="0"/>
              <a:t>.</a:t>
            </a:r>
          </a:p>
          <a:p>
            <a:r>
              <a:rPr lang="en-US" sz="1800" dirty="0"/>
              <a:t>The technique involves matching bite marks on a victim to a dental impression of the suspect.</a:t>
            </a:r>
          </a:p>
          <a:p>
            <a:r>
              <a:rPr lang="en-US" sz="1800" dirty="0"/>
              <a:t>The community of bitemark analysts grew, as did </a:t>
            </a:r>
            <a:r>
              <a:rPr lang="en-US" sz="1800" i="1" dirty="0"/>
              <a:t>their own </a:t>
            </a:r>
            <a:r>
              <a:rPr lang="en-US" sz="1800" dirty="0"/>
              <a:t>assessment of the technique’s accuracy.</a:t>
            </a:r>
          </a:p>
          <a:p>
            <a:r>
              <a:rPr lang="en-US" sz="1800" dirty="0"/>
              <a:t>Interestingly, because the technique was “generally accepted” within the “community” </a:t>
            </a:r>
            <a:r>
              <a:rPr lang="en-US" sz="1800" i="1" dirty="0"/>
              <a:t>they</a:t>
            </a:r>
            <a:r>
              <a:rPr lang="en-US" sz="1800" dirty="0"/>
              <a:t> had created, passed the generally more restrictive Frye test at the time.</a:t>
            </a:r>
          </a:p>
          <a:p>
            <a:r>
              <a:rPr lang="en-US" sz="1800" dirty="0"/>
              <a:t>It became a standard piece of evidence in criminal trials and was generally accepted as solid science.</a:t>
            </a:r>
          </a:p>
          <a:p>
            <a:r>
              <a:rPr lang="en-US" sz="1800" dirty="0"/>
              <a:t>However,  there were concerns from the beginning:</a:t>
            </a:r>
          </a:p>
          <a:p>
            <a:pPr lvl="1"/>
            <a:r>
              <a:rPr lang="en-US" sz="1600" dirty="0"/>
              <a:t>Lack of an objective standard for matching.  It came down to the judgment of the “expert”</a:t>
            </a:r>
          </a:p>
          <a:p>
            <a:pPr lvl="1"/>
            <a:r>
              <a:rPr lang="en-US" sz="1600" dirty="0"/>
              <a:t>The skin tends to deform when someone is bitten, meaning the pattern will generally not exactly match the teeth (again, judgment comes into play)</a:t>
            </a:r>
          </a:p>
          <a:p>
            <a:pPr lvl="1"/>
            <a:r>
              <a:rPr lang="en-US" sz="1600" dirty="0"/>
              <a:t>Once bitten, the area will frequently swell, again distorting the impression.</a:t>
            </a:r>
          </a:p>
        </p:txBody>
      </p:sp>
      <p:sp>
        <p:nvSpPr>
          <p:cNvPr id="4" name="Date Placeholder 3">
            <a:extLst>
              <a:ext uri="{FF2B5EF4-FFF2-40B4-BE49-F238E27FC236}">
                <a16:creationId xmlns:a16="http://schemas.microsoft.com/office/drawing/2014/main" id="{CE4C9AF0-26CC-19B7-58B1-A3523CE884C4}"/>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A2E11A0-3A7E-7152-E7F8-884E8AD6CFF2}"/>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A9A14022-4036-8CA5-B578-2763EF32D19C}"/>
              </a:ext>
            </a:extLst>
          </p:cNvPr>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pic>
        <p:nvPicPr>
          <p:cNvPr id="3074" name="Picture 2" descr="Why is Forensic Odontology Used? - The Dr. Samuel D. Harris National Museum  of Dentistry">
            <a:extLst>
              <a:ext uri="{FF2B5EF4-FFF2-40B4-BE49-F238E27FC236}">
                <a16:creationId xmlns:a16="http://schemas.microsoft.com/office/drawing/2014/main" id="{422F8942-6547-550F-25ED-FE4957C9F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8292" y="429838"/>
            <a:ext cx="3188508" cy="16717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D27376A-302C-4BD4-5B67-AD4CF6CEF8FD}"/>
              </a:ext>
            </a:extLst>
          </p:cNvPr>
          <p:cNvSpPr txBox="1"/>
          <p:nvPr/>
        </p:nvSpPr>
        <p:spPr>
          <a:xfrm>
            <a:off x="3764604" y="6492937"/>
            <a:ext cx="5208539" cy="261610"/>
          </a:xfrm>
          <a:prstGeom prst="rect">
            <a:avLst/>
          </a:prstGeom>
          <a:noFill/>
        </p:spPr>
        <p:txBody>
          <a:bodyPr wrap="square" rtlCol="0">
            <a:spAutoFit/>
          </a:bodyPr>
          <a:lstStyle/>
          <a:p>
            <a:pPr algn="r"/>
            <a:r>
              <a:rPr lang="en-US" sz="1100" dirty="0">
                <a:latin typeface="+mn-lt"/>
              </a:rPr>
              <a:t>*check out </a:t>
            </a:r>
            <a:r>
              <a:rPr lang="en-US" sz="1100" dirty="0">
                <a:latin typeface="+mn-lt"/>
                <a:hlinkClick r:id="rId4"/>
              </a:rPr>
              <a:t>“Bastards of Forensic Science” </a:t>
            </a:r>
            <a:r>
              <a:rPr lang="en-US" sz="1100" dirty="0">
                <a:latin typeface="+mn-lt"/>
              </a:rPr>
              <a:t>on the Behind the Bastards Podcast.</a:t>
            </a:r>
          </a:p>
        </p:txBody>
      </p:sp>
    </p:spTree>
    <p:extLst>
      <p:ext uri="{BB962C8B-B14F-4D97-AF65-F5344CB8AC3E}">
        <p14:creationId xmlns:p14="http://schemas.microsoft.com/office/powerpoint/2010/main" val="942618724"/>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88C0-9D96-363A-C699-D71018D0A7F9}"/>
              </a:ext>
            </a:extLst>
          </p:cNvPr>
          <p:cNvSpPr>
            <a:spLocks noGrp="1"/>
          </p:cNvSpPr>
          <p:nvPr>
            <p:ph type="title"/>
          </p:nvPr>
        </p:nvSpPr>
        <p:spPr/>
        <p:txBody>
          <a:bodyPr/>
          <a:lstStyle/>
          <a:p>
            <a:r>
              <a:rPr lang="en-US" dirty="0"/>
              <a:t>The Fall of Bitemark Analysis</a:t>
            </a:r>
          </a:p>
        </p:txBody>
      </p:sp>
      <p:sp>
        <p:nvSpPr>
          <p:cNvPr id="3" name="Content Placeholder 2">
            <a:extLst>
              <a:ext uri="{FF2B5EF4-FFF2-40B4-BE49-F238E27FC236}">
                <a16:creationId xmlns:a16="http://schemas.microsoft.com/office/drawing/2014/main" id="{B297E702-953C-C604-A45F-E84CAAB81AE4}"/>
              </a:ext>
            </a:extLst>
          </p:cNvPr>
          <p:cNvSpPr>
            <a:spLocks noGrp="1"/>
          </p:cNvSpPr>
          <p:nvPr>
            <p:ph idx="1"/>
          </p:nvPr>
        </p:nvSpPr>
        <p:spPr/>
        <p:txBody>
          <a:bodyPr>
            <a:normAutofit lnSpcReduction="10000"/>
          </a:bodyPr>
          <a:lstStyle/>
          <a:p>
            <a:r>
              <a:rPr lang="en-US" sz="1800" dirty="0"/>
              <a:t>Systematic studies of bitemark analysis on pigskin under “ideal laboratory conditions” have found false positive rates of 10-24% immediately after the bite was made and up to 90% 24h later [</a:t>
            </a:r>
            <a:r>
              <a:rPr lang="en-US" sz="1800" dirty="0">
                <a:hlinkClick r:id="rId2"/>
              </a:rPr>
              <a:t>1</a:t>
            </a:r>
            <a:r>
              <a:rPr lang="en-US" sz="1800" dirty="0"/>
              <a:t>]</a:t>
            </a:r>
          </a:p>
          <a:p>
            <a:r>
              <a:rPr lang="en-US" sz="1800" dirty="0"/>
              <a:t>Once DNA testing could be used to cross-check bitemarks, the </a:t>
            </a:r>
            <a:br>
              <a:rPr lang="en-US" sz="1800" dirty="0"/>
            </a:br>
            <a:r>
              <a:rPr lang="en-US" sz="1800" dirty="0"/>
              <a:t>technique was found to have a HUGE error rate. </a:t>
            </a:r>
          </a:p>
          <a:p>
            <a:r>
              <a:rPr lang="en-US" sz="1800" dirty="0"/>
              <a:t>To date, about 30 people who were convicted based on bitemark </a:t>
            </a:r>
            <a:br>
              <a:rPr lang="en-US" sz="1800" dirty="0"/>
            </a:br>
            <a:r>
              <a:rPr lang="en-US" sz="1800" dirty="0"/>
              <a:t>analysis have been freed, including:</a:t>
            </a:r>
          </a:p>
          <a:p>
            <a:pPr lvl="1"/>
            <a:r>
              <a:rPr lang="en-US" sz="1600" dirty="0">
                <a:hlinkClick r:id="rId3"/>
              </a:rPr>
              <a:t>Kennedy Brewer </a:t>
            </a:r>
            <a:r>
              <a:rPr lang="en-US" sz="1600" dirty="0"/>
              <a:t>(1992) and </a:t>
            </a:r>
            <a:r>
              <a:rPr lang="en-US" sz="1600" dirty="0">
                <a:hlinkClick r:id="rId4"/>
              </a:rPr>
              <a:t>Levon Brooks </a:t>
            </a:r>
            <a:r>
              <a:rPr lang="en-US" sz="1600" dirty="0"/>
              <a:t>(1995):</a:t>
            </a:r>
          </a:p>
          <a:p>
            <a:pPr lvl="2"/>
            <a:r>
              <a:rPr lang="en-US" sz="1400" dirty="0"/>
              <a:t>Separately convicted of similar crimes: rape and murder of three-year-old girls</a:t>
            </a:r>
          </a:p>
          <a:p>
            <a:pPr lvl="2"/>
            <a:r>
              <a:rPr lang="en-US" sz="1400" dirty="0"/>
              <a:t>Convicted primarily on bitemark evidence</a:t>
            </a:r>
          </a:p>
          <a:p>
            <a:pPr lvl="2"/>
            <a:r>
              <a:rPr lang="en-US" sz="1400" dirty="0"/>
              <a:t>Brewer served 15 years on Death Row and Brooks served 16 years in prison </a:t>
            </a:r>
            <a:br>
              <a:rPr lang="en-US" sz="1400" dirty="0"/>
            </a:br>
            <a:r>
              <a:rPr lang="en-US" sz="1400" dirty="0"/>
              <a:t>when DNA proved that a different man had committed </a:t>
            </a:r>
            <a:r>
              <a:rPr lang="en-US" sz="1400" i="1" dirty="0"/>
              <a:t>both</a:t>
            </a:r>
            <a:r>
              <a:rPr lang="en-US" sz="1400" dirty="0"/>
              <a:t> crimes.</a:t>
            </a:r>
          </a:p>
          <a:p>
            <a:pPr lvl="1"/>
            <a:r>
              <a:rPr lang="en-US" sz="1600" dirty="0">
                <a:hlinkClick r:id="rId5"/>
              </a:rPr>
              <a:t>Eddie Lee Howard</a:t>
            </a:r>
            <a:r>
              <a:rPr lang="en-US" sz="1600" dirty="0"/>
              <a:t>:</a:t>
            </a:r>
          </a:p>
          <a:p>
            <a:pPr lvl="2"/>
            <a:r>
              <a:rPr lang="en-US" sz="1400" dirty="0"/>
              <a:t>Convicted of the 1992 rape and murder of an elderly woman.</a:t>
            </a:r>
          </a:p>
          <a:p>
            <a:pPr lvl="2"/>
            <a:r>
              <a:rPr lang="en-US" sz="1400" dirty="0"/>
              <a:t>Again, convicted primarily on bitemark evidence.</a:t>
            </a:r>
          </a:p>
          <a:p>
            <a:pPr lvl="2"/>
            <a:r>
              <a:rPr lang="en-US" sz="1400" dirty="0"/>
              <a:t>Freed in 2021 after spending 26 years in prison, including Death Row</a:t>
            </a:r>
          </a:p>
          <a:p>
            <a:pPr lvl="1"/>
            <a:r>
              <a:rPr lang="en-US" sz="1600" dirty="0">
                <a:hlinkClick r:id="rId3"/>
              </a:rPr>
              <a:t>Keith Harward:</a:t>
            </a:r>
          </a:p>
          <a:p>
            <a:pPr lvl="2"/>
            <a:r>
              <a:rPr lang="en-US" sz="1400" dirty="0"/>
              <a:t>Convicted of the 1982 murder of a shipyard worker and the rape/murder of his wife.</a:t>
            </a:r>
          </a:p>
          <a:p>
            <a:pPr lvl="2"/>
            <a:r>
              <a:rPr lang="en-US" sz="1400" dirty="0"/>
              <a:t>TWO separate forensic odontologists matched his teeth to a bite mark.</a:t>
            </a:r>
          </a:p>
          <a:p>
            <a:pPr lvl="2"/>
            <a:r>
              <a:rPr lang="en-US" sz="1400" dirty="0"/>
              <a:t>Freed by DNA evidence after serving 33 years of a life sentence. </a:t>
            </a:r>
          </a:p>
          <a:p>
            <a:r>
              <a:rPr lang="en-US" sz="2000" dirty="0"/>
              <a:t>Needless to say, bitemark analysis is no longer considered reliable.</a:t>
            </a:r>
          </a:p>
          <a:p>
            <a:pPr lvl="1"/>
            <a:endParaRPr lang="en-US" sz="1600" dirty="0"/>
          </a:p>
        </p:txBody>
      </p:sp>
      <p:sp>
        <p:nvSpPr>
          <p:cNvPr id="4" name="Date Placeholder 3">
            <a:extLst>
              <a:ext uri="{FF2B5EF4-FFF2-40B4-BE49-F238E27FC236}">
                <a16:creationId xmlns:a16="http://schemas.microsoft.com/office/drawing/2014/main" id="{A0A50FB9-C256-F9AF-4183-A542AAA033E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7BA5DBF-C93A-C978-97C2-E847C6467521}"/>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4A438A9B-3B71-5F9C-B1E8-81642A475792}"/>
              </a:ext>
            </a:extLst>
          </p:cNvPr>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pic>
        <p:nvPicPr>
          <p:cNvPr id="2050" name="Picture 2" descr="Keith Harward">
            <a:extLst>
              <a:ext uri="{FF2B5EF4-FFF2-40B4-BE49-F238E27FC236}">
                <a16:creationId xmlns:a16="http://schemas.microsoft.com/office/drawing/2014/main" id="{CDDC4A0C-A54C-51A4-B432-074393E82E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830" r="15851"/>
          <a:stretch>
            <a:fillRect/>
          </a:stretch>
        </p:blipFill>
        <p:spPr bwMode="auto">
          <a:xfrm>
            <a:off x="7827080" y="5176766"/>
            <a:ext cx="1076038" cy="953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evon Brooks">
            <a:extLst>
              <a:ext uri="{FF2B5EF4-FFF2-40B4-BE49-F238E27FC236}">
                <a16:creationId xmlns:a16="http://schemas.microsoft.com/office/drawing/2014/main" id="{1C675CE0-BEB3-D7B3-F84E-E5AF8B3A481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447" t="2128" r="37744" b="21532"/>
          <a:stretch>
            <a:fillRect/>
          </a:stretch>
        </p:blipFill>
        <p:spPr bwMode="auto">
          <a:xfrm>
            <a:off x="7816267" y="2889115"/>
            <a:ext cx="1015238" cy="11038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ddie Lee Howard and Mississippi Innocence Project social worker Lela  Donelson. ">
            <a:extLst>
              <a:ext uri="{FF2B5EF4-FFF2-40B4-BE49-F238E27FC236}">
                <a16:creationId xmlns:a16="http://schemas.microsoft.com/office/drawing/2014/main" id="{C0D65438-BA45-6467-98A2-1B8ECAD08B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500" t="10797" r="47766" b="60231"/>
          <a:stretch>
            <a:fillRect/>
          </a:stretch>
        </p:blipFill>
        <p:spPr bwMode="auto">
          <a:xfrm>
            <a:off x="7827079" y="3992955"/>
            <a:ext cx="1070943" cy="12371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ennedy Brewer">
            <a:extLst>
              <a:ext uri="{FF2B5EF4-FFF2-40B4-BE49-F238E27FC236}">
                <a16:creationId xmlns:a16="http://schemas.microsoft.com/office/drawing/2014/main" id="{5F784246-811A-196C-86B8-9CBF2DE9EF6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320" t="3149" r="44723" b="33276"/>
          <a:stretch>
            <a:fillRect/>
          </a:stretch>
        </p:blipFill>
        <p:spPr bwMode="auto">
          <a:xfrm>
            <a:off x="7816267" y="1681234"/>
            <a:ext cx="1081756" cy="1207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755410"/>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875CE-0C50-FAC8-F160-342D9FD07C1B}"/>
              </a:ext>
            </a:extLst>
          </p:cNvPr>
          <p:cNvSpPr>
            <a:spLocks noGrp="1"/>
          </p:cNvSpPr>
          <p:nvPr>
            <p:ph type="title"/>
          </p:nvPr>
        </p:nvSpPr>
        <p:spPr/>
        <p:txBody>
          <a:bodyPr/>
          <a:lstStyle/>
          <a:p>
            <a:r>
              <a:rPr lang="en-US" dirty="0"/>
              <a:t>Microscopic Hair Analysis</a:t>
            </a:r>
          </a:p>
        </p:txBody>
      </p:sp>
      <p:sp>
        <p:nvSpPr>
          <p:cNvPr id="3" name="Content Placeholder 2">
            <a:extLst>
              <a:ext uri="{FF2B5EF4-FFF2-40B4-BE49-F238E27FC236}">
                <a16:creationId xmlns:a16="http://schemas.microsoft.com/office/drawing/2014/main" id="{4DACB5D6-066D-992F-3D82-D5D64BC0B1B8}"/>
              </a:ext>
            </a:extLst>
          </p:cNvPr>
          <p:cNvSpPr>
            <a:spLocks noGrp="1"/>
          </p:cNvSpPr>
          <p:nvPr>
            <p:ph idx="1"/>
          </p:nvPr>
        </p:nvSpPr>
        <p:spPr/>
        <p:txBody>
          <a:bodyPr>
            <a:normAutofit lnSpcReduction="10000"/>
          </a:bodyPr>
          <a:lstStyle/>
          <a:p>
            <a:r>
              <a:rPr lang="en-US" sz="2000" dirty="0"/>
              <a:t>The FBI has numerous labs used in the </a:t>
            </a:r>
            <a:br>
              <a:rPr lang="en-US" sz="2000" dirty="0"/>
            </a:br>
            <a:r>
              <a:rPr lang="en-US" sz="2000" dirty="0"/>
              <a:t>investigation of crime.</a:t>
            </a:r>
          </a:p>
          <a:p>
            <a:r>
              <a:rPr lang="en-US" sz="2000" dirty="0"/>
              <a:t>One of the most prestigious of these labs was the </a:t>
            </a:r>
            <a:br>
              <a:rPr lang="en-US" sz="2000" dirty="0"/>
            </a:br>
            <a:r>
              <a:rPr lang="en-US" sz="2000" dirty="0"/>
              <a:t>FBI’s Microscopic Hair Comparison Unit, considered the gold standard</a:t>
            </a:r>
          </a:p>
          <a:p>
            <a:r>
              <a:rPr lang="en-US" sz="2000" dirty="0"/>
              <a:t>This technique was used from the 1970s to the early 2000s, and it was the key – or even sole – piece of evidence in many cases.</a:t>
            </a:r>
          </a:p>
          <a:p>
            <a:r>
              <a:rPr lang="en-US" sz="2000" dirty="0"/>
              <a:t>As early as 1974, </a:t>
            </a:r>
            <a:r>
              <a:rPr lang="en-US" sz="2000" dirty="0">
                <a:hlinkClick r:id="rId2"/>
              </a:rPr>
              <a:t>researchers within the FBI raised serious concerns about the reliability of this technique</a:t>
            </a:r>
            <a:r>
              <a:rPr lang="en-US" sz="2000" dirty="0"/>
              <a:t>, but these reports were never made available to defendants!</a:t>
            </a:r>
          </a:p>
          <a:p>
            <a:r>
              <a:rPr lang="en-US" sz="2000" dirty="0"/>
              <a:t>Early DNA test could not be used on hair unless it contained a follicle, which most samples didn’t.</a:t>
            </a:r>
          </a:p>
          <a:p>
            <a:r>
              <a:rPr lang="en-US" sz="2000" dirty="0"/>
              <a:t>By the late 1990s, mitochondrial DNA testing (using the mitochondria instead of the full nucleus*) had developed to the point where it could be used to match hair samples and cross check the FBI lab.</a:t>
            </a:r>
          </a:p>
          <a:p>
            <a:pPr lvl="1"/>
            <a:r>
              <a:rPr lang="en-US" sz="1800" b="1" dirty="0"/>
              <a:t>The results proved the lab to be total voodoo science nonsense!</a:t>
            </a:r>
          </a:p>
          <a:p>
            <a:pPr lvl="1"/>
            <a:r>
              <a:rPr lang="en-US" sz="1800" dirty="0"/>
              <a:t>But it still took a while for the truth to get out.</a:t>
            </a:r>
          </a:p>
        </p:txBody>
      </p:sp>
      <p:sp>
        <p:nvSpPr>
          <p:cNvPr id="4" name="Date Placeholder 3">
            <a:extLst>
              <a:ext uri="{FF2B5EF4-FFF2-40B4-BE49-F238E27FC236}">
                <a16:creationId xmlns:a16="http://schemas.microsoft.com/office/drawing/2014/main" id="{7A9C7D79-5554-6138-6E87-95FAE5AECA31}"/>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4F0941A6-5838-9C7D-CF91-3D558C364524}"/>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3D153B5E-3D6D-A8C2-B32D-D8FA4D0AAD71}"/>
              </a:ext>
            </a:extLst>
          </p:cNvPr>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pic>
        <p:nvPicPr>
          <p:cNvPr id="3074" name="Picture 2" descr="A Leading Cause for Wrongful Convictions: Experts Overstating Forensic  Results - The New York Times">
            <a:extLst>
              <a:ext uri="{FF2B5EF4-FFF2-40B4-BE49-F238E27FC236}">
                <a16:creationId xmlns:a16="http://schemas.microsoft.com/office/drawing/2014/main" id="{6E8E3C70-02B1-36A9-2B09-680A1FFC2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820" y="496610"/>
            <a:ext cx="2582572" cy="14540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47ACC7C-C4A1-24BF-E411-2E91D773E640}"/>
              </a:ext>
            </a:extLst>
          </p:cNvPr>
          <p:cNvSpPr/>
          <p:nvPr/>
        </p:nvSpPr>
        <p:spPr>
          <a:xfrm>
            <a:off x="710119" y="5632315"/>
            <a:ext cx="7441660" cy="34046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7831A26-5BD0-80E3-D556-7DDB183933C1}"/>
              </a:ext>
            </a:extLst>
          </p:cNvPr>
          <p:cNvSpPr txBox="1"/>
          <p:nvPr/>
        </p:nvSpPr>
        <p:spPr>
          <a:xfrm>
            <a:off x="3352800" y="6487556"/>
            <a:ext cx="5768353" cy="307777"/>
          </a:xfrm>
          <a:prstGeom prst="rect">
            <a:avLst/>
          </a:prstGeom>
          <a:noFill/>
        </p:spPr>
        <p:txBody>
          <a:bodyPr wrap="square" rtlCol="0">
            <a:spAutoFit/>
          </a:bodyPr>
          <a:lstStyle/>
          <a:p>
            <a:pPr algn="r"/>
            <a:r>
              <a:rPr lang="en-US" sz="1400" dirty="0">
                <a:latin typeface="+mn-lt"/>
              </a:rPr>
              <a:t>*higher rate of false positives, but negatives are still absolute.</a:t>
            </a:r>
          </a:p>
        </p:txBody>
      </p:sp>
    </p:spTree>
    <p:extLst>
      <p:ext uri="{BB962C8B-B14F-4D97-AF65-F5344CB8AC3E}">
        <p14:creationId xmlns:p14="http://schemas.microsoft.com/office/powerpoint/2010/main" val="515964100"/>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FB425-95EE-4A8E-2FC5-30AEE31486FC}"/>
              </a:ext>
            </a:extLst>
          </p:cNvPr>
          <p:cNvSpPr>
            <a:spLocks noGrp="1"/>
          </p:cNvSpPr>
          <p:nvPr>
            <p:ph type="title"/>
          </p:nvPr>
        </p:nvSpPr>
        <p:spPr/>
        <p:txBody>
          <a:bodyPr/>
          <a:lstStyle/>
          <a:p>
            <a:r>
              <a:rPr lang="en-US" dirty="0"/>
              <a:t>How Bad Was It? (VERY VERY bad!)</a:t>
            </a:r>
          </a:p>
        </p:txBody>
      </p:sp>
      <p:sp>
        <p:nvSpPr>
          <p:cNvPr id="3" name="Content Placeholder 2">
            <a:extLst>
              <a:ext uri="{FF2B5EF4-FFF2-40B4-BE49-F238E27FC236}">
                <a16:creationId xmlns:a16="http://schemas.microsoft.com/office/drawing/2014/main" id="{4819E2BF-0B2B-B19A-CBE3-102DE3C214A7}"/>
              </a:ext>
            </a:extLst>
          </p:cNvPr>
          <p:cNvSpPr>
            <a:spLocks noGrp="1"/>
          </p:cNvSpPr>
          <p:nvPr>
            <p:ph idx="1"/>
          </p:nvPr>
        </p:nvSpPr>
        <p:spPr>
          <a:xfrm>
            <a:off x="441713" y="1182021"/>
            <a:ext cx="8332636" cy="5441721"/>
          </a:xfrm>
        </p:spPr>
        <p:txBody>
          <a:bodyPr>
            <a:normAutofit/>
          </a:bodyPr>
          <a:lstStyle/>
          <a:p>
            <a:r>
              <a:rPr lang="en-US" sz="1800" dirty="0"/>
              <a:t>In April 2015, the FBI released an </a:t>
            </a:r>
            <a:r>
              <a:rPr lang="en-US" sz="1800" dirty="0">
                <a:hlinkClick r:id="rId2"/>
              </a:rPr>
              <a:t>internal report</a:t>
            </a:r>
            <a:r>
              <a:rPr lang="en-US" sz="1800" dirty="0"/>
              <a:t> that concluded.</a:t>
            </a:r>
          </a:p>
          <a:p>
            <a:endParaRPr lang="en-US" sz="1100" dirty="0"/>
          </a:p>
          <a:p>
            <a:endParaRPr lang="en-US" sz="1800" dirty="0"/>
          </a:p>
          <a:p>
            <a:endParaRPr lang="en-US" sz="1800" dirty="0"/>
          </a:p>
          <a:p>
            <a:r>
              <a:rPr lang="en-US" sz="1800" dirty="0"/>
              <a:t>This was the result of the inherent shortcomings of the technique, combined with sloppy and overconfident investigators.</a:t>
            </a:r>
          </a:p>
          <a:p>
            <a:r>
              <a:rPr lang="en-US" sz="1800" dirty="0"/>
              <a:t>At the time of this report, they had reviewed 500 out of about 3000 cases, and identified 296 in which hair analysis had resulted in a conviction. Of these</a:t>
            </a:r>
          </a:p>
          <a:p>
            <a:pPr lvl="1"/>
            <a:r>
              <a:rPr lang="en-US" sz="1800" dirty="0"/>
              <a:t>They concluded that erroneous statements had been made in 257 (96%) of the cases!</a:t>
            </a:r>
          </a:p>
          <a:p>
            <a:pPr lvl="1"/>
            <a:r>
              <a:rPr lang="en-US" sz="1800" dirty="0"/>
              <a:t>Of the 35 people who were given the death penalty, erroneous statements had been made in 33 (94%)!  </a:t>
            </a:r>
          </a:p>
          <a:p>
            <a:pPr lvl="2"/>
            <a:r>
              <a:rPr lang="en-US" dirty="0"/>
              <a:t>Nine of these people had already been executed and five others had died on Death Row at the time of the report.</a:t>
            </a:r>
          </a:p>
          <a:p>
            <a:pPr lvl="1"/>
            <a:endParaRPr lang="en-US" sz="1600" dirty="0"/>
          </a:p>
          <a:p>
            <a:r>
              <a:rPr lang="en-US" sz="2000" dirty="0"/>
              <a:t>A few of the more notable mistakes…</a:t>
            </a:r>
          </a:p>
          <a:p>
            <a:pPr marL="0" indent="0">
              <a:buNone/>
            </a:pPr>
            <a:endParaRPr lang="en-US" sz="1400" dirty="0"/>
          </a:p>
        </p:txBody>
      </p:sp>
      <p:sp>
        <p:nvSpPr>
          <p:cNvPr id="4" name="Date Placeholder 3">
            <a:extLst>
              <a:ext uri="{FF2B5EF4-FFF2-40B4-BE49-F238E27FC236}">
                <a16:creationId xmlns:a16="http://schemas.microsoft.com/office/drawing/2014/main" id="{493DB2A9-2E10-D759-EC12-726F3F089941}"/>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8C824A66-CCA9-1065-FB00-FB8EEF79F527}"/>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B38AA631-007B-06D4-1582-24DFB7AED55A}"/>
              </a:ext>
            </a:extLst>
          </p:cNvPr>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pic>
        <p:nvPicPr>
          <p:cNvPr id="7" name="Picture 6">
            <a:extLst>
              <a:ext uri="{FF2B5EF4-FFF2-40B4-BE49-F238E27FC236}">
                <a16:creationId xmlns:a16="http://schemas.microsoft.com/office/drawing/2014/main" id="{7C5D639A-6A22-2C3C-30F2-FB042F0C79C3}"/>
              </a:ext>
            </a:extLst>
          </p:cNvPr>
          <p:cNvPicPr>
            <a:picLocks noChangeAspect="1"/>
          </p:cNvPicPr>
          <p:nvPr/>
        </p:nvPicPr>
        <p:blipFill>
          <a:blip r:embed="rId3"/>
          <a:stretch>
            <a:fillRect/>
          </a:stretch>
        </p:blipFill>
        <p:spPr>
          <a:xfrm>
            <a:off x="1045801" y="1659035"/>
            <a:ext cx="6863759" cy="550337"/>
          </a:xfrm>
          <a:prstGeom prst="rect">
            <a:avLst/>
          </a:prstGeom>
        </p:spPr>
      </p:pic>
      <p:sp>
        <p:nvSpPr>
          <p:cNvPr id="8" name="TextBox 7">
            <a:extLst>
              <a:ext uri="{FF2B5EF4-FFF2-40B4-BE49-F238E27FC236}">
                <a16:creationId xmlns:a16="http://schemas.microsoft.com/office/drawing/2014/main" id="{51F18EAB-54A9-75E3-F66A-4900361B93A0}"/>
              </a:ext>
            </a:extLst>
          </p:cNvPr>
          <p:cNvSpPr txBox="1"/>
          <p:nvPr/>
        </p:nvSpPr>
        <p:spPr>
          <a:xfrm>
            <a:off x="4970834" y="6578102"/>
            <a:ext cx="4173166" cy="261610"/>
          </a:xfrm>
          <a:prstGeom prst="rect">
            <a:avLst/>
          </a:prstGeom>
          <a:noFill/>
        </p:spPr>
        <p:txBody>
          <a:bodyPr wrap="square" rtlCol="0">
            <a:spAutoFit/>
          </a:bodyPr>
          <a:lstStyle/>
          <a:p>
            <a:pPr algn="r"/>
            <a:r>
              <a:rPr lang="en-US" sz="1100" dirty="0">
                <a:latin typeface="+mn-lt"/>
              </a:rPr>
              <a:t>*remember what I said about eyewitnesses and different races.</a:t>
            </a:r>
          </a:p>
        </p:txBody>
      </p:sp>
    </p:spTree>
    <p:extLst>
      <p:ext uri="{BB962C8B-B14F-4D97-AF65-F5344CB8AC3E}">
        <p14:creationId xmlns:p14="http://schemas.microsoft.com/office/powerpoint/2010/main" val="1474658874"/>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99C2-D0C2-1027-F085-CD9F2DEEA09F}"/>
              </a:ext>
            </a:extLst>
          </p:cNvPr>
          <p:cNvSpPr>
            <a:spLocks noGrp="1"/>
          </p:cNvSpPr>
          <p:nvPr>
            <p:ph type="title"/>
          </p:nvPr>
        </p:nvSpPr>
        <p:spPr/>
        <p:txBody>
          <a:bodyPr/>
          <a:lstStyle/>
          <a:p>
            <a:r>
              <a:rPr lang="en-US" dirty="0"/>
              <a:t>Example: </a:t>
            </a:r>
            <a:r>
              <a:rPr lang="en-US" dirty="0">
                <a:hlinkClick r:id="rId2"/>
              </a:rPr>
              <a:t>Anthony Broadwater</a:t>
            </a:r>
            <a:endParaRPr lang="en-US" dirty="0"/>
          </a:p>
        </p:txBody>
      </p:sp>
      <p:sp>
        <p:nvSpPr>
          <p:cNvPr id="3" name="Content Placeholder 2">
            <a:extLst>
              <a:ext uri="{FF2B5EF4-FFF2-40B4-BE49-F238E27FC236}">
                <a16:creationId xmlns:a16="http://schemas.microsoft.com/office/drawing/2014/main" id="{1F1CF35C-CAF2-3892-4BD3-092C4D155649}"/>
              </a:ext>
            </a:extLst>
          </p:cNvPr>
          <p:cNvSpPr>
            <a:spLocks noGrp="1"/>
          </p:cNvSpPr>
          <p:nvPr>
            <p:ph idx="1"/>
          </p:nvPr>
        </p:nvSpPr>
        <p:spPr>
          <a:xfrm>
            <a:off x="441713" y="1182021"/>
            <a:ext cx="6571930" cy="5441721"/>
          </a:xfrm>
        </p:spPr>
        <p:txBody>
          <a:bodyPr>
            <a:normAutofit lnSpcReduction="10000"/>
          </a:bodyPr>
          <a:lstStyle/>
          <a:p>
            <a:r>
              <a:rPr lang="en-US" sz="1800" dirty="0"/>
              <a:t>In 1982, Alice Sebold was raped while attending </a:t>
            </a:r>
            <a:br>
              <a:rPr lang="en-US" sz="1800" dirty="0"/>
            </a:br>
            <a:r>
              <a:rPr lang="en-US" sz="1800" dirty="0"/>
              <a:t>University of Syracuse.</a:t>
            </a:r>
          </a:p>
          <a:p>
            <a:pPr lvl="1"/>
            <a:r>
              <a:rPr lang="en-US" sz="1600" dirty="0"/>
              <a:t>She would go on to write ”Lucky” about the experience.</a:t>
            </a:r>
          </a:p>
          <a:p>
            <a:pPr lvl="1"/>
            <a:r>
              <a:rPr lang="en-US" sz="1600" dirty="0"/>
              <a:t>Also wrote “The Lovely Bones”, which became a movie.</a:t>
            </a:r>
          </a:p>
          <a:p>
            <a:pPr lvl="1"/>
            <a:r>
              <a:rPr lang="en-US" sz="1600" dirty="0"/>
              <a:t>The police were initially unable to locate a suspect</a:t>
            </a:r>
          </a:p>
          <a:p>
            <a:r>
              <a:rPr lang="en-US" sz="1800" i="1" dirty="0"/>
              <a:t>Five months later</a:t>
            </a:r>
            <a:r>
              <a:rPr lang="en-US" sz="1800" dirty="0"/>
              <a:t>, they arrested Anthony Broadwater for the crime, base on the fact he said, “Haven’t I seen you somewhere before?” when seeing Sebold.</a:t>
            </a:r>
          </a:p>
          <a:p>
            <a:r>
              <a:rPr lang="en-US" sz="1800" dirty="0"/>
              <a:t>Broadwater was convicted based on two pieces of “evidence”</a:t>
            </a:r>
          </a:p>
          <a:p>
            <a:pPr lvl="1"/>
            <a:r>
              <a:rPr lang="en-US" sz="1600" dirty="0"/>
              <a:t>Sebold, who had identified </a:t>
            </a:r>
            <a:r>
              <a:rPr lang="en-US" sz="1600" i="1" dirty="0"/>
              <a:t>a different Black man</a:t>
            </a:r>
            <a:r>
              <a:rPr lang="en-US" sz="1600" dirty="0"/>
              <a:t> in Lineup, later identified Broadwater in court.</a:t>
            </a:r>
          </a:p>
          <a:p>
            <a:pPr lvl="1"/>
            <a:r>
              <a:rPr lang="en-US" sz="1600" dirty="0"/>
              <a:t>The FBI lab found a “negroid pubic hair, consistent with having a common origin” as Broadwater’s.</a:t>
            </a:r>
          </a:p>
          <a:p>
            <a:r>
              <a:rPr lang="en-US" sz="1800" dirty="0"/>
              <a:t>He spent 16 years in prison, and then had to </a:t>
            </a:r>
            <a:br>
              <a:rPr lang="en-US" sz="1800" dirty="0"/>
            </a:br>
            <a:r>
              <a:rPr lang="en-US" sz="1800" dirty="0"/>
              <a:t>register as a sex offender.</a:t>
            </a:r>
          </a:p>
          <a:p>
            <a:r>
              <a:rPr lang="en-US" sz="1800" dirty="0"/>
              <a:t>Timothy </a:t>
            </a:r>
            <a:r>
              <a:rPr lang="en-US" sz="1800" dirty="0" err="1"/>
              <a:t>Mucciante</a:t>
            </a:r>
            <a:r>
              <a:rPr lang="en-US" sz="1800" dirty="0"/>
              <a:t>, working on a film adaptation </a:t>
            </a:r>
            <a:br>
              <a:rPr lang="en-US" sz="1800" dirty="0"/>
            </a:br>
            <a:r>
              <a:rPr lang="en-US" sz="1800" dirty="0"/>
              <a:t>of Lucky, noted discrepancies in Sebold’s story.</a:t>
            </a:r>
          </a:p>
          <a:p>
            <a:r>
              <a:rPr lang="en-US" sz="1800" dirty="0"/>
              <a:t>He hired an investigator to look into the case, </a:t>
            </a:r>
            <a:br>
              <a:rPr lang="en-US" sz="1800" dirty="0"/>
            </a:br>
            <a:r>
              <a:rPr lang="en-US" sz="1800" dirty="0"/>
              <a:t>and in 2021, Broadwater was finally exonerated. </a:t>
            </a:r>
          </a:p>
        </p:txBody>
      </p:sp>
      <p:sp>
        <p:nvSpPr>
          <p:cNvPr id="4" name="Date Placeholder 3">
            <a:extLst>
              <a:ext uri="{FF2B5EF4-FFF2-40B4-BE49-F238E27FC236}">
                <a16:creationId xmlns:a16="http://schemas.microsoft.com/office/drawing/2014/main" id="{1BC047F1-95C5-B395-E34E-01913348FDC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1442188-B0C4-395C-6A6D-5B9CB432888C}"/>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F1AA23B6-EA8C-2A2C-3F32-773BA8B8367E}"/>
              </a:ext>
            </a:extLst>
          </p:cNvPr>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pic>
        <p:nvPicPr>
          <p:cNvPr id="5122" name="Picture 2">
            <a:extLst>
              <a:ext uri="{FF2B5EF4-FFF2-40B4-BE49-F238E27FC236}">
                <a16:creationId xmlns:a16="http://schemas.microsoft.com/office/drawing/2014/main" id="{1FDE5D60-4C74-5D8D-ABFD-E775A0350C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64" t="7044" r="21200" b="29816"/>
          <a:stretch>
            <a:fillRect/>
          </a:stretch>
        </p:blipFill>
        <p:spPr bwMode="auto">
          <a:xfrm>
            <a:off x="7149723" y="429838"/>
            <a:ext cx="1521590" cy="15643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lice Sebold case: How race and incompetence doomed Anthony Broadwater to  prison - syracuse.com">
            <a:extLst>
              <a:ext uri="{FF2B5EF4-FFF2-40B4-BE49-F238E27FC236}">
                <a16:creationId xmlns:a16="http://schemas.microsoft.com/office/drawing/2014/main" id="{51ADF03B-F964-C113-1D0F-D86851C7C8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94" t="4760" r="55000" b="14319"/>
          <a:stretch>
            <a:fillRect/>
          </a:stretch>
        </p:blipFill>
        <p:spPr bwMode="auto">
          <a:xfrm>
            <a:off x="7272214" y="2035780"/>
            <a:ext cx="1430073" cy="212777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riminology - Is it possible to get a reliable match from 'microscopic hair  analysis'? - Skeptics Stack Exchange">
            <a:extLst>
              <a:ext uri="{FF2B5EF4-FFF2-40B4-BE49-F238E27FC236}">
                <a16:creationId xmlns:a16="http://schemas.microsoft.com/office/drawing/2014/main" id="{904C06CD-7A92-9F15-CC94-6E0440F57B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 t="36486" r="19468" b="4165"/>
          <a:stretch>
            <a:fillRect/>
          </a:stretch>
        </p:blipFill>
        <p:spPr bwMode="auto">
          <a:xfrm>
            <a:off x="5710136" y="4627125"/>
            <a:ext cx="3386577" cy="138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980468"/>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E78B-F590-5051-2124-1B53BA16E1C2}"/>
              </a:ext>
            </a:extLst>
          </p:cNvPr>
          <p:cNvSpPr>
            <a:spLocks noGrp="1"/>
          </p:cNvSpPr>
          <p:nvPr>
            <p:ph type="title"/>
          </p:nvPr>
        </p:nvSpPr>
        <p:spPr/>
        <p:txBody>
          <a:bodyPr/>
          <a:lstStyle/>
          <a:p>
            <a:r>
              <a:rPr lang="en-US" dirty="0"/>
              <a:t>Other Cases</a:t>
            </a:r>
          </a:p>
        </p:txBody>
      </p:sp>
      <p:sp>
        <p:nvSpPr>
          <p:cNvPr id="3" name="Content Placeholder 2">
            <a:extLst>
              <a:ext uri="{FF2B5EF4-FFF2-40B4-BE49-F238E27FC236}">
                <a16:creationId xmlns:a16="http://schemas.microsoft.com/office/drawing/2014/main" id="{2CCEAA1E-C836-BDE9-D420-84EF5DA3B240}"/>
              </a:ext>
            </a:extLst>
          </p:cNvPr>
          <p:cNvSpPr>
            <a:spLocks noGrp="1"/>
          </p:cNvSpPr>
          <p:nvPr>
            <p:ph idx="1"/>
          </p:nvPr>
        </p:nvSpPr>
        <p:spPr/>
        <p:txBody>
          <a:bodyPr>
            <a:normAutofit fontScale="92500" lnSpcReduction="10000"/>
          </a:bodyPr>
          <a:lstStyle/>
          <a:p>
            <a:r>
              <a:rPr lang="en-US" sz="2000" dirty="0">
                <a:hlinkClick r:id="rId2"/>
              </a:rPr>
              <a:t>Kirk L. Odom</a:t>
            </a:r>
            <a:r>
              <a:rPr lang="en-US" sz="2000" dirty="0"/>
              <a:t> </a:t>
            </a:r>
          </a:p>
          <a:p>
            <a:pPr lvl="1"/>
            <a:r>
              <a:rPr lang="en-US" sz="1800" dirty="0"/>
              <a:t>Odom was convicted of rape in 1982, based on questionable </a:t>
            </a:r>
            <a:br>
              <a:rPr lang="en-US" sz="1800" dirty="0"/>
            </a:br>
            <a:r>
              <a:rPr lang="en-US" sz="1800" dirty="0"/>
              <a:t>eyewitness testimony (she had only seen him in dim light) </a:t>
            </a:r>
            <a:br>
              <a:rPr lang="en-US" sz="1800" dirty="0"/>
            </a:br>
            <a:r>
              <a:rPr lang="en-US" sz="1800" dirty="0"/>
              <a:t>and a “negroid hair” sample, for which the FBI greatly overstated the probability of a match. </a:t>
            </a:r>
          </a:p>
          <a:p>
            <a:pPr lvl="1"/>
            <a:r>
              <a:rPr lang="en-US" sz="1800" dirty="0"/>
              <a:t>He spent the next 22 years in prison and the next 9 as a registered sex offender.  </a:t>
            </a:r>
          </a:p>
          <a:p>
            <a:pPr lvl="1"/>
            <a:r>
              <a:rPr lang="en-US" sz="1800" dirty="0"/>
              <a:t>In 2012, he was finally exonerated when DNA tests on the </a:t>
            </a:r>
            <a:br>
              <a:rPr lang="en-US" sz="1800" dirty="0"/>
            </a:br>
            <a:r>
              <a:rPr lang="en-US" sz="1800" dirty="0"/>
              <a:t>hair sample and semen samples proved it could not have </a:t>
            </a:r>
            <a:br>
              <a:rPr lang="en-US" sz="1800" dirty="0"/>
            </a:br>
            <a:r>
              <a:rPr lang="en-US" sz="1800" dirty="0"/>
              <a:t>been him.</a:t>
            </a:r>
          </a:p>
          <a:p>
            <a:r>
              <a:rPr lang="en-US" sz="2200" dirty="0">
                <a:hlinkClick r:id="rId3"/>
              </a:rPr>
              <a:t>Santae Tribble</a:t>
            </a:r>
            <a:endParaRPr lang="en-US" sz="2200" dirty="0"/>
          </a:p>
          <a:p>
            <a:pPr lvl="1"/>
            <a:r>
              <a:rPr lang="en-US" sz="1800" dirty="0"/>
              <a:t>In 1978, 17-year-old Tribble was convicted of murder </a:t>
            </a:r>
            <a:br>
              <a:rPr lang="en-US" sz="1800" dirty="0"/>
            </a:br>
            <a:r>
              <a:rPr lang="en-US" sz="1800" dirty="0"/>
              <a:t>based </a:t>
            </a:r>
            <a:r>
              <a:rPr lang="en-US" sz="1800" i="1" dirty="0"/>
              <a:t>only</a:t>
            </a:r>
            <a:r>
              <a:rPr lang="en-US" sz="1800" dirty="0"/>
              <a:t> on nine hairs found in one of the stocking</a:t>
            </a:r>
            <a:br>
              <a:rPr lang="en-US" sz="1800" dirty="0"/>
            </a:br>
            <a:r>
              <a:rPr lang="en-US" sz="1800" dirty="0"/>
              <a:t>mask the killer had worn.</a:t>
            </a:r>
          </a:p>
          <a:p>
            <a:pPr lvl="1"/>
            <a:r>
              <a:rPr lang="en-US" sz="1800" dirty="0"/>
              <a:t>In spite of the fact he had </a:t>
            </a:r>
            <a:r>
              <a:rPr lang="en-US" sz="1800" i="1" dirty="0"/>
              <a:t>multiple</a:t>
            </a:r>
            <a:r>
              <a:rPr lang="en-US" sz="1800" dirty="0"/>
              <a:t> alibi witnesses putting him in another city, the fact that the FBI agent testified that there was only a </a:t>
            </a:r>
            <a:r>
              <a:rPr lang="en-US" sz="1800" i="1" dirty="0"/>
              <a:t>“1 in 10 million chance”</a:t>
            </a:r>
            <a:r>
              <a:rPr lang="en-US" sz="1800" dirty="0"/>
              <a:t> that the hair was a mismatch carried the day.</a:t>
            </a:r>
          </a:p>
          <a:p>
            <a:pPr lvl="1"/>
            <a:r>
              <a:rPr lang="en-US" sz="1800" dirty="0"/>
              <a:t>He spent the next 23 years in prison.</a:t>
            </a:r>
          </a:p>
          <a:p>
            <a:pPr lvl="1"/>
            <a:r>
              <a:rPr lang="en-US" sz="1800" dirty="0"/>
              <a:t>In 2012, DNA evidence completely exonerated him, and they proved the FBI could not even reliably distinguish human hair from animal hair.  </a:t>
            </a:r>
          </a:p>
          <a:p>
            <a:endParaRPr lang="en-US" sz="2000" dirty="0"/>
          </a:p>
        </p:txBody>
      </p:sp>
      <p:sp>
        <p:nvSpPr>
          <p:cNvPr id="4" name="Date Placeholder 3">
            <a:extLst>
              <a:ext uri="{FF2B5EF4-FFF2-40B4-BE49-F238E27FC236}">
                <a16:creationId xmlns:a16="http://schemas.microsoft.com/office/drawing/2014/main" id="{BE0E59CD-36D1-8E8E-7F7C-3B29C826324C}"/>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01FDEAC-F54A-6B44-B7C2-418BE62E2D26}"/>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8193018D-DD9D-2427-9382-5B7BAB07D2C3}"/>
              </a:ext>
            </a:extLst>
          </p:cNvPr>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pic>
        <p:nvPicPr>
          <p:cNvPr id="7" name="Picture 6">
            <a:extLst>
              <a:ext uri="{FF2B5EF4-FFF2-40B4-BE49-F238E27FC236}">
                <a16:creationId xmlns:a16="http://schemas.microsoft.com/office/drawing/2014/main" id="{F1ACA7DD-FC0A-E2B8-AD20-50E2F8B33D0C}"/>
              </a:ext>
            </a:extLst>
          </p:cNvPr>
          <p:cNvPicPr>
            <a:picLocks noChangeAspect="1"/>
          </p:cNvPicPr>
          <p:nvPr/>
        </p:nvPicPr>
        <p:blipFill>
          <a:blip r:embed="rId4"/>
          <a:stretch>
            <a:fillRect/>
          </a:stretch>
        </p:blipFill>
        <p:spPr>
          <a:xfrm>
            <a:off x="7122196" y="471448"/>
            <a:ext cx="1657478" cy="1480681"/>
          </a:xfrm>
          <a:prstGeom prst="rect">
            <a:avLst/>
          </a:prstGeom>
        </p:spPr>
      </p:pic>
      <p:pic>
        <p:nvPicPr>
          <p:cNvPr id="8" name="Picture 7">
            <a:extLst>
              <a:ext uri="{FF2B5EF4-FFF2-40B4-BE49-F238E27FC236}">
                <a16:creationId xmlns:a16="http://schemas.microsoft.com/office/drawing/2014/main" id="{AC38ECF0-0FEC-2C3C-B36A-1CFE17957BEF}"/>
              </a:ext>
            </a:extLst>
          </p:cNvPr>
          <p:cNvPicPr>
            <a:picLocks noChangeAspect="1"/>
          </p:cNvPicPr>
          <p:nvPr/>
        </p:nvPicPr>
        <p:blipFill>
          <a:blip r:embed="rId5"/>
          <a:stretch>
            <a:fillRect/>
          </a:stretch>
        </p:blipFill>
        <p:spPr>
          <a:xfrm>
            <a:off x="7054041" y="2786678"/>
            <a:ext cx="1711037" cy="1960419"/>
          </a:xfrm>
          <a:prstGeom prst="rect">
            <a:avLst/>
          </a:prstGeom>
        </p:spPr>
      </p:pic>
    </p:spTree>
    <p:extLst>
      <p:ext uri="{BB962C8B-B14F-4D97-AF65-F5344CB8AC3E}">
        <p14:creationId xmlns:p14="http://schemas.microsoft.com/office/powerpoint/2010/main" val="959191899"/>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96755-E064-500E-0EE9-B67B660F1EE1}"/>
              </a:ext>
            </a:extLst>
          </p:cNvPr>
          <p:cNvSpPr>
            <a:spLocks noGrp="1"/>
          </p:cNvSpPr>
          <p:nvPr>
            <p:ph type="title"/>
          </p:nvPr>
        </p:nvSpPr>
        <p:spPr/>
        <p:txBody>
          <a:bodyPr/>
          <a:lstStyle/>
          <a:p>
            <a:r>
              <a:rPr lang="en-US" dirty="0"/>
              <a:t>FBI Hair Lab: Epilogue</a:t>
            </a:r>
          </a:p>
        </p:txBody>
      </p:sp>
      <p:sp>
        <p:nvSpPr>
          <p:cNvPr id="3" name="Content Placeholder 2">
            <a:extLst>
              <a:ext uri="{FF2B5EF4-FFF2-40B4-BE49-F238E27FC236}">
                <a16:creationId xmlns:a16="http://schemas.microsoft.com/office/drawing/2014/main" id="{686445B6-8F9F-71AA-BA09-7151DD93D6D6}"/>
              </a:ext>
            </a:extLst>
          </p:cNvPr>
          <p:cNvSpPr>
            <a:spLocks noGrp="1"/>
          </p:cNvSpPr>
          <p:nvPr>
            <p:ph idx="1"/>
          </p:nvPr>
        </p:nvSpPr>
        <p:spPr/>
        <p:txBody>
          <a:bodyPr>
            <a:normAutofit/>
          </a:bodyPr>
          <a:lstStyle/>
          <a:p>
            <a:r>
              <a:rPr lang="en-US" sz="2000" dirty="0"/>
              <a:t>These are only a few of the most egregious cases.</a:t>
            </a:r>
          </a:p>
          <a:p>
            <a:r>
              <a:rPr lang="en-US" sz="2000" dirty="0"/>
              <a:t>Only 500 of 3000 cases had been examined at the time of the FBI report.</a:t>
            </a:r>
          </a:p>
          <a:p>
            <a:r>
              <a:rPr lang="en-US" sz="2000" dirty="0"/>
              <a:t>I can’t find any updated numbers on the remaining cases, but in 2017 </a:t>
            </a:r>
            <a:r>
              <a:rPr lang="en-US" sz="2000" dirty="0">
                <a:hlinkClick r:id="rId2"/>
              </a:rPr>
              <a:t>Jeff Sessions terminated the “Forensic Science Commission”</a:t>
            </a:r>
            <a:r>
              <a:rPr lang="en-US" sz="2000" dirty="0"/>
              <a:t>, which had been investigating this and other questionable forensics. </a:t>
            </a:r>
          </a:p>
          <a:p>
            <a:pPr lvl="1"/>
            <a:r>
              <a:rPr lang="en-US" sz="1600" dirty="0"/>
              <a:t>If you simply scale up the numbers, you get ~1500 bad convictions and ~200 bad Death Row sentences.</a:t>
            </a:r>
            <a:endParaRPr lang="en-US" sz="1200" dirty="0"/>
          </a:p>
          <a:p>
            <a:r>
              <a:rPr lang="en-US" sz="2000" dirty="0"/>
              <a:t>In the end, the biggest problem was that again and again, agents dramatically overstated the reliability of the matches, </a:t>
            </a:r>
            <a:r>
              <a:rPr lang="en-US" sz="2000" i="1" dirty="0"/>
              <a:t>even according the the FBI’s internal assessments at the time</a:t>
            </a:r>
            <a:r>
              <a:rPr lang="en-US" sz="2000" dirty="0"/>
              <a:t>.</a:t>
            </a:r>
          </a:p>
          <a:p>
            <a:pPr lvl="1"/>
            <a:r>
              <a:rPr lang="en-US" sz="1800" dirty="0"/>
              <a:t>This put many innocent people in jail, and probably to death.</a:t>
            </a:r>
          </a:p>
          <a:p>
            <a:pPr lvl="1"/>
            <a:r>
              <a:rPr lang="en-US" sz="1800" dirty="0"/>
              <a:t>To my knowledge, no one has ever been punished in any way for this.</a:t>
            </a:r>
          </a:p>
        </p:txBody>
      </p:sp>
      <p:sp>
        <p:nvSpPr>
          <p:cNvPr id="4" name="Date Placeholder 3">
            <a:extLst>
              <a:ext uri="{FF2B5EF4-FFF2-40B4-BE49-F238E27FC236}">
                <a16:creationId xmlns:a16="http://schemas.microsoft.com/office/drawing/2014/main" id="{4F915CBD-A1B4-755C-192D-313EE337410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9CBA89C-BF06-6B1A-CDBB-6F0F2EFFF4F5}"/>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858D7D80-F995-1744-2A00-9CF1B10F6A6D}"/>
              </a:ext>
            </a:extLst>
          </p:cNvPr>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spTree>
    <p:extLst>
      <p:ext uri="{BB962C8B-B14F-4D97-AF65-F5344CB8AC3E}">
        <p14:creationId xmlns:p14="http://schemas.microsoft.com/office/powerpoint/2010/main" val="1376061529"/>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CBEF0-E582-68A6-EFEF-7740CEDD27D0}"/>
              </a:ext>
            </a:extLst>
          </p:cNvPr>
          <p:cNvSpPr>
            <a:spLocks noGrp="1"/>
          </p:cNvSpPr>
          <p:nvPr>
            <p:ph type="title"/>
          </p:nvPr>
        </p:nvSpPr>
        <p:spPr/>
        <p:txBody>
          <a:bodyPr/>
          <a:lstStyle/>
          <a:p>
            <a:r>
              <a:rPr lang="en-US" dirty="0"/>
              <a:t>But Fingerprints are Good, Right?</a:t>
            </a:r>
          </a:p>
        </p:txBody>
      </p:sp>
      <p:sp>
        <p:nvSpPr>
          <p:cNvPr id="3" name="Content Placeholder 2">
            <a:extLst>
              <a:ext uri="{FF2B5EF4-FFF2-40B4-BE49-F238E27FC236}">
                <a16:creationId xmlns:a16="http://schemas.microsoft.com/office/drawing/2014/main" id="{2775E0ED-63CC-F306-CFC5-FBC5EB2A77AE}"/>
              </a:ext>
            </a:extLst>
          </p:cNvPr>
          <p:cNvSpPr>
            <a:spLocks noGrp="1"/>
          </p:cNvSpPr>
          <p:nvPr>
            <p:ph idx="1"/>
          </p:nvPr>
        </p:nvSpPr>
        <p:spPr/>
        <p:txBody>
          <a:bodyPr>
            <a:normAutofit/>
          </a:bodyPr>
          <a:lstStyle/>
          <a:p>
            <a:r>
              <a:rPr lang="en-US" sz="1800" dirty="0"/>
              <a:t>Actually, the jury is still out (pun intended)</a:t>
            </a:r>
          </a:p>
          <a:p>
            <a:r>
              <a:rPr lang="en-US" sz="1800" dirty="0"/>
              <a:t>They’re acknowledged to be pretty reliable IF you have complete fingerprints, but in many cases there are only partials, which is when experts disagree.</a:t>
            </a:r>
          </a:p>
          <a:p>
            <a:r>
              <a:rPr lang="en-US" sz="1800" dirty="0"/>
              <a:t>A 2009 </a:t>
            </a:r>
            <a:r>
              <a:rPr lang="en-US" sz="1800" dirty="0">
                <a:hlinkClick r:id="rId2"/>
              </a:rPr>
              <a:t>report by the American Academy of Sciences </a:t>
            </a:r>
            <a:r>
              <a:rPr lang="en-US" sz="1800" dirty="0"/>
              <a:t>shed doubt on the accuracy of fingerprints</a:t>
            </a:r>
          </a:p>
          <a:p>
            <a:pPr lvl="1"/>
            <a:r>
              <a:rPr lang="en-US" sz="1600" dirty="0"/>
              <a:t>Lack of quantitative standards.</a:t>
            </a:r>
          </a:p>
          <a:p>
            <a:pPr lvl="1"/>
            <a:r>
              <a:rPr lang="en-US" sz="1600" dirty="0"/>
              <a:t>Disagreement of experts</a:t>
            </a:r>
          </a:p>
          <a:p>
            <a:pPr lvl="1"/>
            <a:r>
              <a:rPr lang="en-US" sz="1600" dirty="0"/>
              <a:t>Inconsistency of accuracy in tests</a:t>
            </a:r>
          </a:p>
          <a:p>
            <a:pPr lvl="2"/>
            <a:r>
              <a:rPr lang="en-US" sz="1600" dirty="0"/>
              <a:t>Official claim is 0.1% false positives, but other studies show 10% or more.</a:t>
            </a:r>
          </a:p>
          <a:p>
            <a:r>
              <a:rPr lang="en-US" sz="2000" dirty="0"/>
              <a:t>Example:</a:t>
            </a:r>
          </a:p>
          <a:p>
            <a:pPr lvl="1"/>
            <a:r>
              <a:rPr lang="en-US" sz="1600" dirty="0">
                <a:hlinkClick r:id="rId3"/>
              </a:rPr>
              <a:t>Stephan Cowans</a:t>
            </a:r>
            <a:r>
              <a:rPr lang="en-US" sz="1600" dirty="0"/>
              <a:t> was convicted of the 1997 murder</a:t>
            </a:r>
            <a:br>
              <a:rPr lang="en-US" sz="1600" dirty="0"/>
            </a:br>
            <a:r>
              <a:rPr lang="en-US" sz="1600" dirty="0"/>
              <a:t>of a police officer.</a:t>
            </a:r>
          </a:p>
          <a:p>
            <a:pPr lvl="1"/>
            <a:r>
              <a:rPr lang="en-US" sz="1600" dirty="0"/>
              <a:t>He was convicted based on eyewitness testimony and</a:t>
            </a:r>
            <a:br>
              <a:rPr lang="en-US" sz="1600" dirty="0"/>
            </a:br>
            <a:r>
              <a:rPr lang="en-US" sz="1600" dirty="0"/>
              <a:t>a single latent thumb print at the scene.</a:t>
            </a:r>
          </a:p>
          <a:p>
            <a:pPr lvl="1"/>
            <a:r>
              <a:rPr lang="en-US" sz="1600" dirty="0"/>
              <a:t>Freed in 2004 by DNA evidence after serving 6 years</a:t>
            </a:r>
            <a:br>
              <a:rPr lang="en-US" sz="1600" dirty="0"/>
            </a:br>
            <a:r>
              <a:rPr lang="en-US" sz="1600" dirty="0"/>
              <a:t>in prison. </a:t>
            </a:r>
          </a:p>
        </p:txBody>
      </p:sp>
      <p:sp>
        <p:nvSpPr>
          <p:cNvPr id="4" name="Date Placeholder 3">
            <a:extLst>
              <a:ext uri="{FF2B5EF4-FFF2-40B4-BE49-F238E27FC236}">
                <a16:creationId xmlns:a16="http://schemas.microsoft.com/office/drawing/2014/main" id="{0553E022-DB23-3F9E-6ACE-9AA424943D9F}"/>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C005EC2-B778-04C6-FF34-9A5169E4FD39}"/>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B1AC4808-45AF-FCBB-2D32-181D70455DDE}"/>
              </a:ext>
            </a:extLst>
          </p:cNvPr>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pic>
        <p:nvPicPr>
          <p:cNvPr id="1026" name="Picture 2" descr="Stephan Cowans">
            <a:extLst>
              <a:ext uri="{FF2B5EF4-FFF2-40B4-BE49-F238E27FC236}">
                <a16:creationId xmlns:a16="http://schemas.microsoft.com/office/drawing/2014/main" id="{7682ACEB-C58E-7DE5-057C-7951A1E8F9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58" t="1617" r="17149" b="5192"/>
          <a:stretch>
            <a:fillRect/>
          </a:stretch>
        </p:blipFill>
        <p:spPr bwMode="auto">
          <a:xfrm>
            <a:off x="6393654" y="3985247"/>
            <a:ext cx="2579227" cy="2720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716752"/>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5C255-5504-2C0D-214E-74D3D7426F79}"/>
              </a:ext>
            </a:extLst>
          </p:cNvPr>
          <p:cNvSpPr>
            <a:spLocks noGrp="1"/>
          </p:cNvSpPr>
          <p:nvPr>
            <p:ph type="title"/>
          </p:nvPr>
        </p:nvSpPr>
        <p:spPr/>
        <p:txBody>
          <a:bodyPr/>
          <a:lstStyle/>
          <a:p>
            <a:r>
              <a:rPr lang="en-US" dirty="0"/>
              <a:t>Comments</a:t>
            </a:r>
          </a:p>
        </p:txBody>
      </p:sp>
      <p:sp>
        <p:nvSpPr>
          <p:cNvPr id="3" name="Content Placeholder 2">
            <a:extLst>
              <a:ext uri="{FF2B5EF4-FFF2-40B4-BE49-F238E27FC236}">
                <a16:creationId xmlns:a16="http://schemas.microsoft.com/office/drawing/2014/main" id="{8DF51F8C-081A-DDC0-C197-C0498D2F5BC6}"/>
              </a:ext>
            </a:extLst>
          </p:cNvPr>
          <p:cNvSpPr>
            <a:spLocks noGrp="1"/>
          </p:cNvSpPr>
          <p:nvPr>
            <p:ph idx="1"/>
          </p:nvPr>
        </p:nvSpPr>
        <p:spPr/>
        <p:txBody>
          <a:bodyPr>
            <a:normAutofit/>
          </a:bodyPr>
          <a:lstStyle/>
          <a:p>
            <a:r>
              <a:rPr lang="en-US" sz="2000" dirty="0"/>
              <a:t>In this lecture, I’ll focus on criminal cases in the US</a:t>
            </a:r>
          </a:p>
          <a:p>
            <a:pPr lvl="1"/>
            <a:r>
              <a:rPr lang="en-US" sz="1800" dirty="0"/>
              <a:t>While bad science is used in civil cases and in defense, I consider this a bigger issue.</a:t>
            </a:r>
          </a:p>
          <a:p>
            <a:pPr lvl="1"/>
            <a:r>
              <a:rPr lang="en-US" sz="1800" dirty="0"/>
              <a:t>Other countries have both advantages and weaknesses compared to the US.</a:t>
            </a:r>
          </a:p>
          <a:p>
            <a:r>
              <a:rPr lang="en-US" sz="2000" dirty="0"/>
              <a:t>You could teach a full class in all the shady behavior that’s been used to put innocent people in jail and even to death.</a:t>
            </a:r>
          </a:p>
          <a:p>
            <a:r>
              <a:rPr lang="en-US" sz="2000" dirty="0"/>
              <a:t>I’m going to focus specifically on cases in which bad </a:t>
            </a:r>
            <a:r>
              <a:rPr lang="en-US" sz="2000" i="1" dirty="0"/>
              <a:t>science</a:t>
            </a:r>
            <a:r>
              <a:rPr lang="en-US" sz="2000" dirty="0"/>
              <a:t> has been used, and further restrict myself to bogus science that’s been widely accepted and used to put lots of innocent people in jail.</a:t>
            </a:r>
          </a:p>
          <a:p>
            <a:pPr lvl="1"/>
            <a:r>
              <a:rPr lang="en-US" dirty="0"/>
              <a:t>Even so, I’ll barely be able to scratch the surface.  </a:t>
            </a:r>
          </a:p>
          <a:p>
            <a:r>
              <a:rPr lang="en-US" dirty="0"/>
              <a:t>There’s a LOT of detail on these slides</a:t>
            </a:r>
          </a:p>
          <a:p>
            <a:pPr lvl="1"/>
            <a:r>
              <a:rPr lang="en-US" dirty="0"/>
              <a:t>You’re not meant absorb it all today, but I’ve included links so you can study it later.</a:t>
            </a:r>
          </a:p>
          <a:p>
            <a:pPr marL="0" indent="0">
              <a:buNone/>
            </a:pPr>
            <a:endParaRPr lang="en-US" sz="2000" dirty="0"/>
          </a:p>
        </p:txBody>
      </p:sp>
      <p:sp>
        <p:nvSpPr>
          <p:cNvPr id="4" name="Date Placeholder 3">
            <a:extLst>
              <a:ext uri="{FF2B5EF4-FFF2-40B4-BE49-F238E27FC236}">
                <a16:creationId xmlns:a16="http://schemas.microsoft.com/office/drawing/2014/main" id="{73D266A4-F980-87D4-EFD9-A42CFAA151E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5832627-48CC-ABA3-93B1-E42B9B90DE1B}"/>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605D6ACE-C943-D671-3A04-2E6487971E67}"/>
              </a:ext>
            </a:extLst>
          </p:cNvPr>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spTree>
    <p:extLst>
      <p:ext uri="{BB962C8B-B14F-4D97-AF65-F5344CB8AC3E}">
        <p14:creationId xmlns:p14="http://schemas.microsoft.com/office/powerpoint/2010/main" val="481257103"/>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CC04-4DD2-CB24-80EF-38AAA4F1CAFF}"/>
              </a:ext>
            </a:extLst>
          </p:cNvPr>
          <p:cNvSpPr>
            <a:spLocks noGrp="1"/>
          </p:cNvSpPr>
          <p:nvPr>
            <p:ph type="title"/>
          </p:nvPr>
        </p:nvSpPr>
        <p:spPr/>
        <p:txBody>
          <a:bodyPr>
            <a:normAutofit fontScale="90000"/>
          </a:bodyPr>
          <a:lstStyle/>
          <a:p>
            <a:r>
              <a:rPr lang="en-US" dirty="0"/>
              <a:t>Ignoring Science: Eyewitnesses and Human Memory</a:t>
            </a:r>
          </a:p>
        </p:txBody>
      </p:sp>
      <p:sp>
        <p:nvSpPr>
          <p:cNvPr id="3" name="Content Placeholder 2">
            <a:extLst>
              <a:ext uri="{FF2B5EF4-FFF2-40B4-BE49-F238E27FC236}">
                <a16:creationId xmlns:a16="http://schemas.microsoft.com/office/drawing/2014/main" id="{F55635FF-D3B0-AE14-EBFE-2158C3DBF865}"/>
              </a:ext>
            </a:extLst>
          </p:cNvPr>
          <p:cNvSpPr>
            <a:spLocks noGrp="1"/>
          </p:cNvSpPr>
          <p:nvPr>
            <p:ph idx="1"/>
          </p:nvPr>
        </p:nvSpPr>
        <p:spPr/>
        <p:txBody>
          <a:bodyPr/>
          <a:lstStyle/>
          <a:p>
            <a:r>
              <a:rPr lang="en-US" dirty="0"/>
              <a:t>MANY prosecutions rely primarily on eyewitness testimony.</a:t>
            </a:r>
          </a:p>
          <a:p>
            <a:r>
              <a:rPr lang="en-US" dirty="0"/>
              <a:t>The problem is that eyewitness testimony has been shown to be extremely unreliable.</a:t>
            </a:r>
          </a:p>
          <a:p>
            <a:pPr lvl="1"/>
            <a:r>
              <a:rPr lang="en-US" dirty="0"/>
              <a:t>Eyewitness testimony has been involved in </a:t>
            </a:r>
            <a:r>
              <a:rPr lang="en-US" dirty="0">
                <a:hlinkClick r:id="rId2"/>
              </a:rPr>
              <a:t>70% of established wrongful convictions</a:t>
            </a:r>
            <a:r>
              <a:rPr lang="en-US" dirty="0"/>
              <a:t>.</a:t>
            </a:r>
          </a:p>
          <a:p>
            <a:pPr lvl="1"/>
            <a:r>
              <a:rPr lang="en-US" dirty="0"/>
              <a:t>Effectively useless when identifying a </a:t>
            </a:r>
            <a:r>
              <a:rPr lang="en-US" dirty="0">
                <a:hlinkClick r:id="rId3"/>
              </a:rPr>
              <a:t>person of a different race</a:t>
            </a:r>
            <a:r>
              <a:rPr lang="en-US" dirty="0"/>
              <a:t>!</a:t>
            </a:r>
          </a:p>
          <a:p>
            <a:r>
              <a:rPr lang="en-US" dirty="0"/>
              <a:t>Human memory is very unreliable in general, and there are many ways to instill </a:t>
            </a:r>
            <a:r>
              <a:rPr lang="en-US" dirty="0">
                <a:hlinkClick r:id="rId4"/>
              </a:rPr>
              <a:t>false memories</a:t>
            </a:r>
            <a:endParaRPr lang="en-US" dirty="0"/>
          </a:p>
          <a:p>
            <a:pPr lvl="1"/>
            <a:r>
              <a:rPr lang="en-US" dirty="0"/>
              <a:t>Suggestion</a:t>
            </a:r>
          </a:p>
          <a:p>
            <a:pPr lvl="1"/>
            <a:r>
              <a:rPr lang="en-US" dirty="0"/>
              <a:t>Coercive interview tactics</a:t>
            </a:r>
          </a:p>
          <a:p>
            <a:pPr lvl="1"/>
            <a:r>
              <a:rPr lang="en-US" dirty="0"/>
              <a:t>Hypnosis, which is still admissible in court in many parts of the US, despite its </a:t>
            </a:r>
            <a:r>
              <a:rPr lang="en-US" dirty="0">
                <a:hlinkClick r:id="rId5"/>
              </a:rPr>
              <a:t>demonstrated unreliability</a:t>
            </a:r>
            <a:r>
              <a:rPr lang="en-US" dirty="0"/>
              <a:t>.</a:t>
            </a:r>
          </a:p>
          <a:p>
            <a:pPr lvl="1"/>
            <a:endParaRPr lang="en-US" dirty="0"/>
          </a:p>
          <a:p>
            <a:endParaRPr lang="en-US" dirty="0"/>
          </a:p>
        </p:txBody>
      </p:sp>
      <p:sp>
        <p:nvSpPr>
          <p:cNvPr id="4" name="Date Placeholder 3">
            <a:extLst>
              <a:ext uri="{FF2B5EF4-FFF2-40B4-BE49-F238E27FC236}">
                <a16:creationId xmlns:a16="http://schemas.microsoft.com/office/drawing/2014/main" id="{F6F55843-1781-E7AE-A35B-7D67FC40874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A4DD050-8815-965D-D2A5-8AEAE6B57676}"/>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3FF64DAA-D301-69EF-6372-8B313A81A90B}"/>
              </a:ext>
            </a:extLst>
          </p:cNvPr>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spTree>
    <p:extLst>
      <p:ext uri="{BB962C8B-B14F-4D97-AF65-F5344CB8AC3E}">
        <p14:creationId xmlns:p14="http://schemas.microsoft.com/office/powerpoint/2010/main" val="3066159980"/>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7EB3F-7227-68CE-7EDB-4A0827661BE9}"/>
              </a:ext>
            </a:extLst>
          </p:cNvPr>
          <p:cNvSpPr>
            <a:spLocks noGrp="1"/>
          </p:cNvSpPr>
          <p:nvPr>
            <p:ph type="title"/>
          </p:nvPr>
        </p:nvSpPr>
        <p:spPr/>
        <p:txBody>
          <a:bodyPr/>
          <a:lstStyle/>
          <a:p>
            <a:r>
              <a:rPr lang="en-US" dirty="0"/>
              <a:t>Coercive Interrogation</a:t>
            </a:r>
          </a:p>
        </p:txBody>
      </p:sp>
      <p:sp>
        <p:nvSpPr>
          <p:cNvPr id="3" name="Content Placeholder 2">
            <a:extLst>
              <a:ext uri="{FF2B5EF4-FFF2-40B4-BE49-F238E27FC236}">
                <a16:creationId xmlns:a16="http://schemas.microsoft.com/office/drawing/2014/main" id="{BACDBBB4-E004-65B5-FC07-865771681084}"/>
              </a:ext>
            </a:extLst>
          </p:cNvPr>
          <p:cNvSpPr>
            <a:spLocks noGrp="1"/>
          </p:cNvSpPr>
          <p:nvPr>
            <p:ph idx="1"/>
          </p:nvPr>
        </p:nvSpPr>
        <p:spPr/>
        <p:txBody>
          <a:bodyPr>
            <a:normAutofit fontScale="92500" lnSpcReduction="10000"/>
          </a:bodyPr>
          <a:lstStyle/>
          <a:p>
            <a:r>
              <a:rPr lang="en-US" dirty="0"/>
              <a:t>Police interrogators are very good at getting people to confess to things, whether or not they’re guilty. </a:t>
            </a:r>
          </a:p>
          <a:p>
            <a:pPr lvl="1"/>
            <a:r>
              <a:rPr lang="en-US" dirty="0"/>
              <a:t>29% of exonerated convictions involved false confessions!</a:t>
            </a:r>
          </a:p>
          <a:p>
            <a:r>
              <a:rPr lang="en-US" dirty="0"/>
              <a:t>Not that long ago, this involved actual beatings, but now that interviews are videoed, the are more “subtle”. </a:t>
            </a:r>
            <a:r>
              <a:rPr lang="en-US" dirty="0">
                <a:hlinkClick r:id="rId2"/>
              </a:rPr>
              <a:t>Example:</a:t>
            </a:r>
            <a:endParaRPr lang="en-US" dirty="0"/>
          </a:p>
          <a:p>
            <a:pPr lvl="1"/>
            <a:r>
              <a:rPr lang="en-US" sz="1900" dirty="0"/>
              <a:t>In 2018, Tom Perez called the police in Fontana, </a:t>
            </a:r>
            <a:br>
              <a:rPr lang="en-US" sz="1900" dirty="0"/>
            </a:br>
            <a:r>
              <a:rPr lang="en-US" sz="1900" dirty="0"/>
              <a:t>CA to report his father missing.</a:t>
            </a:r>
          </a:p>
          <a:p>
            <a:pPr lvl="1"/>
            <a:r>
              <a:rPr lang="en-US" sz="1900" dirty="0"/>
              <a:t>The police became suspicious, and began a 17-hour </a:t>
            </a:r>
            <a:br>
              <a:rPr lang="en-US" sz="1900" dirty="0"/>
            </a:br>
            <a:r>
              <a:rPr lang="en-US" sz="1900" dirty="0"/>
              <a:t>interrogation of Perez.</a:t>
            </a:r>
          </a:p>
          <a:p>
            <a:pPr lvl="1"/>
            <a:r>
              <a:rPr lang="en-US" sz="1900" dirty="0"/>
              <a:t>They presented him with fabricated evidence and </a:t>
            </a:r>
            <a:br>
              <a:rPr lang="en-US" sz="1900" dirty="0"/>
            </a:br>
            <a:r>
              <a:rPr lang="en-US" sz="1900" dirty="0"/>
              <a:t>threatened to kill his dog.</a:t>
            </a:r>
          </a:p>
          <a:p>
            <a:pPr lvl="1"/>
            <a:r>
              <a:rPr lang="en-US" sz="1900" dirty="0"/>
              <a:t>Perez finally confessed to murdering his father – who showed up in perfect health a short time later!</a:t>
            </a:r>
          </a:p>
          <a:p>
            <a:pPr lvl="1"/>
            <a:r>
              <a:rPr lang="en-US" sz="1900" dirty="0"/>
              <a:t>Even after realizing the father was alive, they continued to interrogate Perez.</a:t>
            </a:r>
          </a:p>
          <a:p>
            <a:pPr lvl="1"/>
            <a:r>
              <a:rPr lang="en-US" sz="1900" dirty="0"/>
              <a:t>They killed his dog anyway.</a:t>
            </a:r>
          </a:p>
          <a:p>
            <a:pPr lvl="1"/>
            <a:r>
              <a:rPr lang="en-US" sz="1900" dirty="0"/>
              <a:t>Perez was recently </a:t>
            </a:r>
            <a:r>
              <a:rPr lang="en-US" sz="1900" dirty="0">
                <a:hlinkClick r:id="rId3"/>
              </a:rPr>
              <a:t>awarded a $900,000 settlement </a:t>
            </a:r>
            <a:r>
              <a:rPr lang="en-US" sz="1900" dirty="0"/>
              <a:t>over the trauma.</a:t>
            </a:r>
          </a:p>
          <a:p>
            <a:r>
              <a:rPr lang="en-US" dirty="0"/>
              <a:t>Now let’s imagine what happens when children are involved… </a:t>
            </a:r>
          </a:p>
        </p:txBody>
      </p:sp>
      <p:sp>
        <p:nvSpPr>
          <p:cNvPr id="4" name="Date Placeholder 3">
            <a:extLst>
              <a:ext uri="{FF2B5EF4-FFF2-40B4-BE49-F238E27FC236}">
                <a16:creationId xmlns:a16="http://schemas.microsoft.com/office/drawing/2014/main" id="{C5FE9B19-6A55-5294-894B-CACD850BD40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F48A091D-CC46-6F80-5056-06700F18BEEC}"/>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F7ACAA20-013C-322E-25CB-49F8F49646CE}"/>
              </a:ext>
            </a:extLst>
          </p:cNvPr>
          <p:cNvSpPr>
            <a:spLocks noGrp="1"/>
          </p:cNvSpPr>
          <p:nvPr>
            <p:ph type="sldNum" sz="quarter" idx="12"/>
          </p:nvPr>
        </p:nvSpPr>
        <p:spPr/>
        <p:txBody>
          <a:bodyPr/>
          <a:lstStyle/>
          <a:p>
            <a:pPr>
              <a:defRPr/>
            </a:pPr>
            <a:fld id="{BCA26155-0DCC-45D2-90B6-32F65F3F6C0F}" type="slidenum">
              <a:rPr lang="en-US" smtClean="0"/>
              <a:pPr>
                <a:defRPr/>
              </a:pPr>
              <a:t>21</a:t>
            </a:fld>
            <a:endParaRPr lang="en-US"/>
          </a:p>
        </p:txBody>
      </p:sp>
      <p:pic>
        <p:nvPicPr>
          <p:cNvPr id="6146" name="Picture 2" descr="City of Fontana reaches $900K ...">
            <a:extLst>
              <a:ext uri="{FF2B5EF4-FFF2-40B4-BE49-F238E27FC236}">
                <a16:creationId xmlns:a16="http://schemas.microsoft.com/office/drawing/2014/main" id="{AED25395-C960-8848-D077-39857A4B76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003" r="17575"/>
          <a:stretch>
            <a:fillRect/>
          </a:stretch>
        </p:blipFill>
        <p:spPr bwMode="auto">
          <a:xfrm>
            <a:off x="6490050" y="2891994"/>
            <a:ext cx="2493605" cy="159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003668"/>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3FFA-DB19-41EB-40E3-F3888FAB33D4}"/>
              </a:ext>
            </a:extLst>
          </p:cNvPr>
          <p:cNvSpPr>
            <a:spLocks noGrp="1"/>
          </p:cNvSpPr>
          <p:nvPr>
            <p:ph type="title"/>
          </p:nvPr>
        </p:nvSpPr>
        <p:spPr/>
        <p:txBody>
          <a:bodyPr/>
          <a:lstStyle/>
          <a:p>
            <a:r>
              <a:rPr lang="en-US" dirty="0"/>
              <a:t>“Repressed Memories” and the Satanic Panic</a:t>
            </a:r>
          </a:p>
        </p:txBody>
      </p:sp>
      <p:sp>
        <p:nvSpPr>
          <p:cNvPr id="3" name="Content Placeholder 2">
            <a:extLst>
              <a:ext uri="{FF2B5EF4-FFF2-40B4-BE49-F238E27FC236}">
                <a16:creationId xmlns:a16="http://schemas.microsoft.com/office/drawing/2014/main" id="{C63E0E23-91E2-D65E-F037-9C0D579D3F2C}"/>
              </a:ext>
            </a:extLst>
          </p:cNvPr>
          <p:cNvSpPr>
            <a:spLocks noGrp="1"/>
          </p:cNvSpPr>
          <p:nvPr>
            <p:ph idx="1"/>
          </p:nvPr>
        </p:nvSpPr>
        <p:spPr>
          <a:xfrm>
            <a:off x="441712" y="1182021"/>
            <a:ext cx="8313181" cy="5441721"/>
          </a:xfrm>
        </p:spPr>
        <p:txBody>
          <a:bodyPr>
            <a:normAutofit/>
          </a:bodyPr>
          <a:lstStyle/>
          <a:p>
            <a:r>
              <a:rPr lang="en-US" sz="2000" dirty="0"/>
              <a:t>In 1980, Canadian psychiatrist Lawrence and his patient</a:t>
            </a:r>
            <a:br>
              <a:rPr lang="en-US" sz="2000" dirty="0"/>
            </a:br>
            <a:r>
              <a:rPr lang="en-US" sz="2000" dirty="0"/>
              <a:t>(and eventual wife*) Michelle Smith wrote </a:t>
            </a:r>
            <a:r>
              <a:rPr lang="en-US" sz="2000" dirty="0">
                <a:hlinkClick r:id="rId2"/>
              </a:rPr>
              <a:t>“Michelle</a:t>
            </a:r>
            <a:br>
              <a:rPr lang="en-US" sz="2000" dirty="0">
                <a:hlinkClick r:id="rId2"/>
              </a:rPr>
            </a:br>
            <a:r>
              <a:rPr lang="en-US" sz="2000" dirty="0">
                <a:hlinkClick r:id="rId2"/>
              </a:rPr>
              <a:t>Remembers”</a:t>
            </a:r>
            <a:r>
              <a:rPr lang="en-US" sz="2000" dirty="0"/>
              <a:t>, which claimed that under hypnosis, she</a:t>
            </a:r>
            <a:br>
              <a:rPr lang="en-US" sz="2000" dirty="0"/>
            </a:br>
            <a:r>
              <a:rPr lang="en-US" sz="2000" dirty="0"/>
              <a:t>recovered repressed memories of Satanic Ritual Abuse. </a:t>
            </a:r>
          </a:p>
          <a:p>
            <a:r>
              <a:rPr lang="en-US" sz="2000" dirty="0"/>
              <a:t>This book became wildly popular and helped kick off the</a:t>
            </a:r>
            <a:br>
              <a:rPr lang="en-US" sz="2000" dirty="0"/>
            </a:br>
            <a:r>
              <a:rPr lang="en-US" sz="2000" dirty="0"/>
              <a:t>“Satanic Panic”</a:t>
            </a:r>
          </a:p>
          <a:p>
            <a:pPr lvl="1"/>
            <a:r>
              <a:rPr lang="en-US" sz="1600" dirty="0"/>
              <a:t>Allegations of backwards messages on rock albums</a:t>
            </a:r>
          </a:p>
          <a:p>
            <a:pPr lvl="1"/>
            <a:r>
              <a:rPr lang="en-US" sz="1600" dirty="0"/>
              <a:t>Satanists behind every doorway</a:t>
            </a:r>
          </a:p>
          <a:p>
            <a:pPr lvl="1"/>
            <a:r>
              <a:rPr lang="en-US" sz="1600" dirty="0"/>
              <a:t>LOTs of similar stories (see the clip I sent you. Oprah was a big cheerleader for this.)</a:t>
            </a:r>
          </a:p>
          <a:p>
            <a:r>
              <a:rPr lang="en-US" sz="2000" dirty="0"/>
              <a:t>Attempts to investigate the story turned up lots of problems</a:t>
            </a:r>
          </a:p>
          <a:p>
            <a:pPr lvl="1"/>
            <a:r>
              <a:rPr lang="en-US" sz="1800" dirty="0"/>
              <a:t>For example, he claimed Anton Levay and the Church of Satan were involved, but that was formed years after the alleged events.</a:t>
            </a:r>
          </a:p>
          <a:p>
            <a:pPr lvl="1"/>
            <a:r>
              <a:rPr lang="en-US" sz="1800" dirty="0"/>
              <a:t>The book is now generally accepted to be a </a:t>
            </a:r>
            <a:r>
              <a:rPr lang="en-US" sz="1800" i="1" dirty="0"/>
              <a:t>complete fabrication</a:t>
            </a:r>
            <a:r>
              <a:rPr lang="en-US" sz="1800" dirty="0"/>
              <a:t>.  </a:t>
            </a:r>
          </a:p>
          <a:p>
            <a:r>
              <a:rPr lang="en-US" sz="2000" dirty="0"/>
              <a:t>Nevertheless, the damage was done.</a:t>
            </a:r>
            <a:r>
              <a:rPr lang="en-US" sz="1600" dirty="0"/>
              <a:t>  </a:t>
            </a:r>
            <a:r>
              <a:rPr lang="en-US" sz="1800" dirty="0"/>
              <a:t>Therapists all over the country began to interview children and – through extremely leading questions sometimes hypnosis – came up with lots of “repressed” stories of Satanic rituals.  </a:t>
            </a:r>
            <a:endParaRPr lang="en-US" sz="2000" dirty="0"/>
          </a:p>
        </p:txBody>
      </p:sp>
      <p:sp>
        <p:nvSpPr>
          <p:cNvPr id="4" name="Date Placeholder 3">
            <a:extLst>
              <a:ext uri="{FF2B5EF4-FFF2-40B4-BE49-F238E27FC236}">
                <a16:creationId xmlns:a16="http://schemas.microsoft.com/office/drawing/2014/main" id="{519C203B-454E-0BA8-BEDE-FD5D50E8203E}"/>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A569B68-5D76-475B-0695-7F732144CFCF}"/>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A77FA30C-DA82-8DCE-1B47-B4A84237ECFF}"/>
              </a:ext>
            </a:extLst>
          </p:cNvPr>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pic>
        <p:nvPicPr>
          <p:cNvPr id="2050" name="Picture 2">
            <a:extLst>
              <a:ext uri="{FF2B5EF4-FFF2-40B4-BE49-F238E27FC236}">
                <a16:creationId xmlns:a16="http://schemas.microsoft.com/office/drawing/2014/main" id="{359B6177-A98A-4C39-1596-EEA647EB3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693" y="1099655"/>
            <a:ext cx="1719036" cy="25952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21EEB94-F3EB-4155-9978-A168F0C5C863}"/>
              </a:ext>
            </a:extLst>
          </p:cNvPr>
          <p:cNvSpPr txBox="1"/>
          <p:nvPr/>
        </p:nvSpPr>
        <p:spPr>
          <a:xfrm>
            <a:off x="6992529" y="6469853"/>
            <a:ext cx="1981200" cy="307777"/>
          </a:xfrm>
          <a:prstGeom prst="rect">
            <a:avLst/>
          </a:prstGeom>
          <a:noFill/>
        </p:spPr>
        <p:txBody>
          <a:bodyPr wrap="square" rtlCol="0">
            <a:spAutoFit/>
          </a:bodyPr>
          <a:lstStyle/>
          <a:p>
            <a:pPr algn="r"/>
            <a:r>
              <a:rPr lang="en-US" sz="1400" dirty="0">
                <a:latin typeface="+mn-lt"/>
              </a:rPr>
              <a:t>*no red flags there!</a:t>
            </a:r>
          </a:p>
        </p:txBody>
      </p:sp>
    </p:spTree>
    <p:extLst>
      <p:ext uri="{BB962C8B-B14F-4D97-AF65-F5344CB8AC3E}">
        <p14:creationId xmlns:p14="http://schemas.microsoft.com/office/powerpoint/2010/main" val="213874705"/>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D2CE0-8089-EAC2-B447-4687D9DF4603}"/>
              </a:ext>
            </a:extLst>
          </p:cNvPr>
          <p:cNvSpPr>
            <a:spLocks noGrp="1"/>
          </p:cNvSpPr>
          <p:nvPr>
            <p:ph type="title"/>
          </p:nvPr>
        </p:nvSpPr>
        <p:spPr/>
        <p:txBody>
          <a:bodyPr/>
          <a:lstStyle/>
          <a:p>
            <a:r>
              <a:rPr lang="en-US" dirty="0">
                <a:hlinkClick r:id="rId2"/>
              </a:rPr>
              <a:t>McMartin preschool trial</a:t>
            </a:r>
            <a:endParaRPr lang="en-US" dirty="0"/>
          </a:p>
        </p:txBody>
      </p:sp>
      <p:sp>
        <p:nvSpPr>
          <p:cNvPr id="3" name="Content Placeholder 2">
            <a:extLst>
              <a:ext uri="{FF2B5EF4-FFF2-40B4-BE49-F238E27FC236}">
                <a16:creationId xmlns:a16="http://schemas.microsoft.com/office/drawing/2014/main" id="{A9533891-ED86-A111-CC21-277BA4B342F6}"/>
              </a:ext>
            </a:extLst>
          </p:cNvPr>
          <p:cNvSpPr>
            <a:spLocks noGrp="1"/>
          </p:cNvSpPr>
          <p:nvPr>
            <p:ph idx="1"/>
          </p:nvPr>
        </p:nvSpPr>
        <p:spPr/>
        <p:txBody>
          <a:bodyPr>
            <a:normAutofit fontScale="85000" lnSpcReduction="10000"/>
          </a:bodyPr>
          <a:lstStyle/>
          <a:p>
            <a:r>
              <a:rPr lang="en-US" sz="2000" dirty="0"/>
              <a:t>In 1983, Judy Johnson accused her ex-husband and </a:t>
            </a:r>
            <a:br>
              <a:rPr lang="en-US" sz="2000" dirty="0"/>
            </a:br>
            <a:r>
              <a:rPr lang="en-US" sz="2000" dirty="0"/>
              <a:t>Ray Buckley, one of the teachers at the McMartin </a:t>
            </a:r>
            <a:br>
              <a:rPr lang="en-US" sz="2000" dirty="0"/>
            </a:br>
            <a:r>
              <a:rPr lang="en-US" sz="2000" dirty="0"/>
              <a:t>preschool of sexually abusing her son.</a:t>
            </a:r>
          </a:p>
          <a:p>
            <a:r>
              <a:rPr lang="en-US" sz="2000" dirty="0"/>
              <a:t>Other students at the school were interviewed about</a:t>
            </a:r>
            <a:br>
              <a:rPr lang="en-US" sz="2000" dirty="0"/>
            </a:br>
            <a:r>
              <a:rPr lang="en-US" sz="2000" dirty="0"/>
              <a:t>the school.</a:t>
            </a:r>
          </a:p>
          <a:p>
            <a:r>
              <a:rPr lang="en-US" sz="2000" dirty="0"/>
              <a:t>While hypnosis wasn’t used, the investigators were </a:t>
            </a:r>
            <a:br>
              <a:rPr lang="en-US" sz="2000" dirty="0"/>
            </a:br>
            <a:r>
              <a:rPr lang="en-US" sz="2000" dirty="0"/>
              <a:t>clearly inspired by Michelle Remembers and asked </a:t>
            </a:r>
            <a:br>
              <a:rPr lang="en-US" sz="2000" dirty="0"/>
            </a:br>
            <a:r>
              <a:rPr lang="en-US" sz="2000" i="1" dirty="0"/>
              <a:t>highly leading</a:t>
            </a:r>
            <a:r>
              <a:rPr lang="en-US" sz="2000" dirty="0"/>
              <a:t> questions.</a:t>
            </a:r>
          </a:p>
          <a:p>
            <a:pPr lvl="1"/>
            <a:r>
              <a:rPr lang="en-US" sz="1600" dirty="0"/>
              <a:t>They began to tell stories of – you guessed it – Satanic ritual abuse by many on the school staff</a:t>
            </a:r>
          </a:p>
          <a:p>
            <a:pPr lvl="1"/>
            <a:r>
              <a:rPr lang="en-US" sz="1600" dirty="0"/>
              <a:t>They also told stories of witches flying, traveling in a hot air balloon, and being taken into hidden tunnels under the school (which did not exist)</a:t>
            </a:r>
          </a:p>
          <a:p>
            <a:pPr lvl="1"/>
            <a:r>
              <a:rPr lang="en-US" sz="1600" dirty="0"/>
              <a:t>One student identified a picture of Chuck Norris as one of the attackers!</a:t>
            </a:r>
          </a:p>
          <a:p>
            <a:r>
              <a:rPr lang="en-US" sz="2000" dirty="0"/>
              <a:t>In spite of the craziness of the stories, the parents came to believe them and media coverage accepted the story uncritically.</a:t>
            </a:r>
          </a:p>
          <a:p>
            <a:r>
              <a:rPr lang="en-US" sz="2000" dirty="0"/>
              <a:t>The resulting trial lasted 7 years and cost $15M – the longest and most expensive trials in US history at the time.</a:t>
            </a:r>
          </a:p>
          <a:p>
            <a:r>
              <a:rPr lang="en-US" sz="2000" dirty="0"/>
              <a:t>In the end, all were acquitted, but Ray Buckley had spent </a:t>
            </a:r>
            <a:r>
              <a:rPr lang="en-US" sz="2000" i="1" dirty="0"/>
              <a:t>five years in jail</a:t>
            </a:r>
            <a:r>
              <a:rPr lang="en-US" sz="2000" dirty="0"/>
              <a:t> at that point and the school had spent all of their money on defense.</a:t>
            </a:r>
          </a:p>
          <a:p>
            <a:r>
              <a:rPr lang="en-US" sz="2000" dirty="0"/>
              <a:t>While acknowledged to be nonsense now, the acquittal was widely seen at the time as a miscarriage of justice.</a:t>
            </a:r>
          </a:p>
          <a:p>
            <a:pPr lvl="1"/>
            <a:r>
              <a:rPr lang="en-US" sz="1900" dirty="0"/>
              <a:t>Opray Winfrey even had a special show where the parents expressed their outrage.</a:t>
            </a:r>
          </a:p>
        </p:txBody>
      </p:sp>
      <p:sp>
        <p:nvSpPr>
          <p:cNvPr id="4" name="Date Placeholder 3">
            <a:extLst>
              <a:ext uri="{FF2B5EF4-FFF2-40B4-BE49-F238E27FC236}">
                <a16:creationId xmlns:a16="http://schemas.microsoft.com/office/drawing/2014/main" id="{E65BEF64-0EE2-B7BE-6523-58D31A81E2C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A73DED0B-F0F3-0648-2341-086984501BA1}"/>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391AF585-BD94-58EE-E031-F99B4A380532}"/>
              </a:ext>
            </a:extLst>
          </p:cNvPr>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pic>
        <p:nvPicPr>
          <p:cNvPr id="7" name="Picture 6">
            <a:extLst>
              <a:ext uri="{FF2B5EF4-FFF2-40B4-BE49-F238E27FC236}">
                <a16:creationId xmlns:a16="http://schemas.microsoft.com/office/drawing/2014/main" id="{EDBC8D98-25F4-C6AC-347D-8700F3D9D21D}"/>
              </a:ext>
            </a:extLst>
          </p:cNvPr>
          <p:cNvPicPr>
            <a:picLocks noChangeAspect="1"/>
          </p:cNvPicPr>
          <p:nvPr/>
        </p:nvPicPr>
        <p:blipFill>
          <a:blip r:embed="rId3"/>
          <a:stretch>
            <a:fillRect/>
          </a:stretch>
        </p:blipFill>
        <p:spPr>
          <a:xfrm>
            <a:off x="6651170" y="347472"/>
            <a:ext cx="2492829" cy="2385715"/>
          </a:xfrm>
          <a:prstGeom prst="rect">
            <a:avLst/>
          </a:prstGeom>
        </p:spPr>
      </p:pic>
    </p:spTree>
    <p:extLst>
      <p:ext uri="{BB962C8B-B14F-4D97-AF65-F5344CB8AC3E}">
        <p14:creationId xmlns:p14="http://schemas.microsoft.com/office/powerpoint/2010/main" val="1382478556"/>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8BC6-0994-30A0-7B78-287E4ABD04B2}"/>
              </a:ext>
            </a:extLst>
          </p:cNvPr>
          <p:cNvSpPr>
            <a:spLocks noGrp="1"/>
          </p:cNvSpPr>
          <p:nvPr>
            <p:ph type="title"/>
          </p:nvPr>
        </p:nvSpPr>
        <p:spPr/>
        <p:txBody>
          <a:bodyPr/>
          <a:lstStyle/>
          <a:p>
            <a:r>
              <a:rPr lang="en-US" dirty="0"/>
              <a:t>Other Example Cases</a:t>
            </a:r>
          </a:p>
        </p:txBody>
      </p:sp>
      <p:sp>
        <p:nvSpPr>
          <p:cNvPr id="3" name="Content Placeholder 2">
            <a:extLst>
              <a:ext uri="{FF2B5EF4-FFF2-40B4-BE49-F238E27FC236}">
                <a16:creationId xmlns:a16="http://schemas.microsoft.com/office/drawing/2014/main" id="{FB93620C-4ED7-DF27-001D-471D405D7B56}"/>
              </a:ext>
            </a:extLst>
          </p:cNvPr>
          <p:cNvSpPr>
            <a:spLocks noGrp="1"/>
          </p:cNvSpPr>
          <p:nvPr>
            <p:ph idx="1"/>
          </p:nvPr>
        </p:nvSpPr>
        <p:spPr/>
        <p:txBody>
          <a:bodyPr>
            <a:normAutofit lnSpcReduction="10000"/>
          </a:bodyPr>
          <a:lstStyle/>
          <a:p>
            <a:r>
              <a:rPr lang="en-US" sz="1800" dirty="0">
                <a:hlinkClick r:id="rId2"/>
              </a:rPr>
              <a:t>Wee Care Nursery</a:t>
            </a:r>
            <a:endParaRPr lang="en-US" sz="1800" dirty="0"/>
          </a:p>
          <a:p>
            <a:pPr lvl="1"/>
            <a:r>
              <a:rPr lang="en-US" sz="1600" dirty="0"/>
              <a:t>23-year old Kelly Michaels was accused of using a rectal thermometer on a student, which she denied.</a:t>
            </a:r>
          </a:p>
          <a:p>
            <a:pPr lvl="1"/>
            <a:r>
              <a:rPr lang="en-US" sz="1600" dirty="0"/>
              <a:t>After interviewing other students, she was accused of performing daily Satanic rituals </a:t>
            </a:r>
            <a:r>
              <a:rPr lang="en-US" sz="1600" i="1" dirty="0"/>
              <a:t>without the knowledge of the other staf</a:t>
            </a:r>
            <a:r>
              <a:rPr lang="en-US" sz="1600" dirty="0"/>
              <a:t>f.</a:t>
            </a:r>
          </a:p>
          <a:p>
            <a:pPr lvl="1"/>
            <a:r>
              <a:rPr lang="en-US" sz="1600" dirty="0"/>
              <a:t>She was convicted of 115 of sexual abuse and sentenced to 47 years in prison.</a:t>
            </a:r>
          </a:p>
          <a:p>
            <a:pPr lvl="2"/>
            <a:r>
              <a:rPr lang="en-US" sz="1600" dirty="0"/>
              <a:t>Ironically, she was acquitted of ever using a rectal thermometer!</a:t>
            </a:r>
          </a:p>
          <a:p>
            <a:pPr lvl="1"/>
            <a:r>
              <a:rPr lang="en-US" sz="1600" dirty="0"/>
              <a:t>She we released after 5 years when a lawyer came out of retirement to argue her case pro bono.</a:t>
            </a:r>
          </a:p>
          <a:p>
            <a:r>
              <a:rPr lang="en-US" sz="2000" dirty="0">
                <a:hlinkClick r:id="rId3"/>
              </a:rPr>
              <a:t>Oak Hill satanic ritual abuse trial</a:t>
            </a:r>
            <a:endParaRPr lang="en-US" sz="2000" dirty="0"/>
          </a:p>
          <a:p>
            <a:pPr lvl="1"/>
            <a:r>
              <a:rPr lang="en-US" sz="1600" dirty="0"/>
              <a:t>In the summer of 1991, the therapist of a three-year-old child being treated for </a:t>
            </a:r>
            <a:r>
              <a:rPr lang="en-US" sz="1600" dirty="0" err="1"/>
              <a:t>behavioural</a:t>
            </a:r>
            <a:r>
              <a:rPr lang="en-US" sz="1600" dirty="0"/>
              <a:t> problems alleged that school owners Fran and Dan Keller had sexually abused the child.</a:t>
            </a:r>
          </a:p>
          <a:p>
            <a:pPr lvl="1"/>
            <a:r>
              <a:rPr lang="en-US" sz="1600" dirty="0"/>
              <a:t>Under questioning, other children told stories of ritual sexual abuse, animal sacrifice, and </a:t>
            </a:r>
            <a:r>
              <a:rPr lang="en-US" sz="1600" i="1" dirty="0"/>
              <a:t>plane trips to Mexico</a:t>
            </a:r>
            <a:r>
              <a:rPr lang="en-US" sz="1600" dirty="0"/>
              <a:t>!</a:t>
            </a:r>
          </a:p>
          <a:p>
            <a:pPr lvl="1"/>
            <a:r>
              <a:rPr lang="en-US" sz="1600" dirty="0"/>
              <a:t>At trial, the first child testified that no abuse had taken place, but that she had been </a:t>
            </a:r>
            <a:r>
              <a:rPr lang="en-US" sz="1600" i="1" dirty="0"/>
              <a:t>coached to say it had</a:t>
            </a:r>
            <a:r>
              <a:rPr lang="en-US" sz="1600" dirty="0"/>
              <a:t>!</a:t>
            </a:r>
          </a:p>
          <a:p>
            <a:pPr lvl="1"/>
            <a:r>
              <a:rPr lang="en-US" sz="1600" dirty="0"/>
              <a:t>Nevertheless, they were were sentenced to 48 years each.</a:t>
            </a:r>
          </a:p>
          <a:p>
            <a:pPr lvl="1"/>
            <a:r>
              <a:rPr lang="en-US" sz="1600" dirty="0"/>
              <a:t>They were released in 2013, after serving 22 years.</a:t>
            </a:r>
          </a:p>
          <a:p>
            <a:pPr lvl="1"/>
            <a:r>
              <a:rPr lang="en-US" sz="1600" dirty="0"/>
              <a:t>In 2017, there were fully acquitted and awarded $3.4M for spending a third of their lives in jail.  </a:t>
            </a:r>
          </a:p>
        </p:txBody>
      </p:sp>
      <p:sp>
        <p:nvSpPr>
          <p:cNvPr id="4" name="Date Placeholder 3">
            <a:extLst>
              <a:ext uri="{FF2B5EF4-FFF2-40B4-BE49-F238E27FC236}">
                <a16:creationId xmlns:a16="http://schemas.microsoft.com/office/drawing/2014/main" id="{180DE9E5-C1F6-FC70-4677-0BC589D1FF6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7306014D-1DEE-F31A-F45D-0F6D90B953E2}"/>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D057C649-6F50-75F7-F972-6A75A6E52131}"/>
              </a:ext>
            </a:extLst>
          </p:cNvPr>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spTree>
    <p:extLst>
      <p:ext uri="{BB962C8B-B14F-4D97-AF65-F5344CB8AC3E}">
        <p14:creationId xmlns:p14="http://schemas.microsoft.com/office/powerpoint/2010/main" val="3273768254"/>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5A7E8-FAE3-0C36-F754-365596549032}"/>
              </a:ext>
            </a:extLst>
          </p:cNvPr>
          <p:cNvSpPr>
            <a:spLocks noGrp="1"/>
          </p:cNvSpPr>
          <p:nvPr>
            <p:ph type="title"/>
          </p:nvPr>
        </p:nvSpPr>
        <p:spPr/>
        <p:txBody>
          <a:bodyPr/>
          <a:lstStyle/>
          <a:p>
            <a:r>
              <a:rPr lang="en-US" dirty="0"/>
              <a:t>Satanic Panic Summary</a:t>
            </a:r>
          </a:p>
        </p:txBody>
      </p:sp>
      <p:sp>
        <p:nvSpPr>
          <p:cNvPr id="3" name="Content Placeholder 2">
            <a:extLst>
              <a:ext uri="{FF2B5EF4-FFF2-40B4-BE49-F238E27FC236}">
                <a16:creationId xmlns:a16="http://schemas.microsoft.com/office/drawing/2014/main" id="{B69227EB-8A95-9ABD-2734-C4E2771B4018}"/>
              </a:ext>
            </a:extLst>
          </p:cNvPr>
          <p:cNvSpPr>
            <a:spLocks noGrp="1"/>
          </p:cNvSpPr>
          <p:nvPr>
            <p:ph idx="1"/>
          </p:nvPr>
        </p:nvSpPr>
        <p:spPr/>
        <p:txBody>
          <a:bodyPr>
            <a:normAutofit fontScale="92500" lnSpcReduction="10000"/>
          </a:bodyPr>
          <a:lstStyle/>
          <a:p>
            <a:r>
              <a:rPr lang="en-US" sz="1800" dirty="0"/>
              <a:t>There were </a:t>
            </a:r>
            <a:r>
              <a:rPr lang="en-US" sz="1800" dirty="0">
                <a:hlinkClick r:id="rId2"/>
              </a:rPr>
              <a:t>over a dozen high profile cases</a:t>
            </a:r>
            <a:r>
              <a:rPr lang="en-US" sz="1800" dirty="0"/>
              <a:t> of Satanic Ritual Abuse, based on “recovered memory” testimony of children.</a:t>
            </a:r>
          </a:p>
          <a:p>
            <a:pPr lvl="1"/>
            <a:r>
              <a:rPr lang="en-US" sz="1800" dirty="0"/>
              <a:t>Many people spent years in jail.</a:t>
            </a:r>
          </a:p>
          <a:p>
            <a:pPr lvl="1"/>
            <a:r>
              <a:rPr lang="en-US" sz="1800" dirty="0"/>
              <a:t>All were eventually released and exonerated.</a:t>
            </a:r>
          </a:p>
          <a:p>
            <a:pPr lvl="1"/>
            <a:r>
              <a:rPr lang="en-US" sz="1800" dirty="0"/>
              <a:t>ALL the cases were acknowledged to be profoundly flawed.</a:t>
            </a:r>
          </a:p>
          <a:p>
            <a:r>
              <a:rPr lang="en-US" sz="1800" dirty="0"/>
              <a:t>There were over 12,000 accusations of Satanic Ritual Abuse in the 1980s and early 1990s!</a:t>
            </a:r>
          </a:p>
          <a:p>
            <a:r>
              <a:rPr lang="en-US" sz="1800" dirty="0"/>
              <a:t>While an extremely small number of those turned out to involve genuine, </a:t>
            </a:r>
            <a:r>
              <a:rPr lang="en-US" sz="1800" i="1" dirty="0"/>
              <a:t>not a single accusation</a:t>
            </a:r>
            <a:r>
              <a:rPr lang="en-US" sz="1800" dirty="0"/>
              <a:t> of ritual abuse has stood the test of time.</a:t>
            </a:r>
          </a:p>
          <a:p>
            <a:r>
              <a:rPr lang="en-US" sz="1800" dirty="0"/>
              <a:t>Everything old is new again:</a:t>
            </a:r>
          </a:p>
          <a:p>
            <a:pPr lvl="1"/>
            <a:r>
              <a:rPr lang="en-US" sz="1600" dirty="0"/>
              <a:t>Highly organized Satanic Ritual Abuse is central to the </a:t>
            </a:r>
            <a:r>
              <a:rPr lang="en-US" sz="1600" dirty="0" err="1"/>
              <a:t>QAnon</a:t>
            </a:r>
            <a:r>
              <a:rPr lang="en-US" sz="1600" dirty="0"/>
              <a:t> narrative</a:t>
            </a:r>
          </a:p>
          <a:p>
            <a:pPr lvl="2"/>
            <a:r>
              <a:rPr lang="en-US" sz="1600" dirty="0"/>
              <a:t>In 2016, he </a:t>
            </a:r>
            <a:r>
              <a:rPr lang="en-US" sz="1600" dirty="0">
                <a:hlinkClick r:id="rId3"/>
              </a:rPr>
              <a:t>Pizzagate accusations</a:t>
            </a:r>
            <a:r>
              <a:rPr lang="en-US" sz="1600" dirty="0"/>
              <a:t> led Edgar Maddison Welch to shoot up Comet Ping Pong Pizza, in Washington DC, looking for a basement that didn’t exist.</a:t>
            </a:r>
          </a:p>
          <a:p>
            <a:pPr lvl="1"/>
            <a:r>
              <a:rPr lang="en-US" sz="1800" dirty="0"/>
              <a:t>Lawmakers in Utah recently </a:t>
            </a:r>
            <a:r>
              <a:rPr lang="en-US" sz="1800" dirty="0">
                <a:hlinkClick r:id="rId4"/>
              </a:rPr>
              <a:t>introduced a bill</a:t>
            </a:r>
            <a:r>
              <a:rPr lang="en-US" sz="1800" dirty="0"/>
              <a:t> outlawing “Ritualistic Child Sexual Abuse”</a:t>
            </a:r>
          </a:p>
          <a:p>
            <a:pPr lvl="2"/>
            <a:r>
              <a:rPr lang="en-US" sz="1600" dirty="0"/>
              <a:t>In spite of the fact that child sexual abuse is already illegal (duh!)</a:t>
            </a:r>
          </a:p>
          <a:p>
            <a:pPr lvl="2"/>
            <a:r>
              <a:rPr lang="en-US" sz="1600" dirty="0"/>
              <a:t>It’s championed by Kimberli Raya Koen, who claims to have “</a:t>
            </a:r>
            <a:r>
              <a:rPr lang="en-US" sz="1600" dirty="0">
                <a:hlinkClick r:id="rId5"/>
              </a:rPr>
              <a:t>recovered memories</a:t>
            </a:r>
            <a:r>
              <a:rPr lang="en-US" sz="1600" dirty="0"/>
              <a:t>” of elaborate Satanic Ritual Abuse as a child. </a:t>
            </a:r>
          </a:p>
          <a:p>
            <a:pPr lvl="1"/>
            <a:r>
              <a:rPr lang="en-US" sz="1800" dirty="0"/>
              <a:t>Highly coercive interview techniques and even hypnosis are still used in court, in spite of the evidence that </a:t>
            </a:r>
            <a:r>
              <a:rPr lang="en-US" sz="1800" dirty="0">
                <a:hlinkClick r:id="rId6"/>
              </a:rPr>
              <a:t>memories can be easily manipulated</a:t>
            </a:r>
            <a:r>
              <a:rPr lang="en-US" sz="1800" dirty="0"/>
              <a:t>.</a:t>
            </a:r>
          </a:p>
        </p:txBody>
      </p:sp>
      <p:sp>
        <p:nvSpPr>
          <p:cNvPr id="4" name="Date Placeholder 3">
            <a:extLst>
              <a:ext uri="{FF2B5EF4-FFF2-40B4-BE49-F238E27FC236}">
                <a16:creationId xmlns:a16="http://schemas.microsoft.com/office/drawing/2014/main" id="{8C835797-9129-6077-645A-053854A5C281}"/>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9F88E14-E7F9-3ED6-F820-2A6E4754F4D1}"/>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332F376A-1051-B612-75AB-45FA72C73E7C}"/>
              </a:ext>
            </a:extLst>
          </p:cNvPr>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spTree>
    <p:extLst>
      <p:ext uri="{BB962C8B-B14F-4D97-AF65-F5344CB8AC3E}">
        <p14:creationId xmlns:p14="http://schemas.microsoft.com/office/powerpoint/2010/main" val="4040188660"/>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BC1F-42CF-5A68-69C1-60E8B3D21F19}"/>
              </a:ext>
            </a:extLst>
          </p:cNvPr>
          <p:cNvSpPr>
            <a:spLocks noGrp="1"/>
          </p:cNvSpPr>
          <p:nvPr>
            <p:ph type="title"/>
          </p:nvPr>
        </p:nvSpPr>
        <p:spPr/>
        <p:txBody>
          <a:bodyPr/>
          <a:lstStyle/>
          <a:p>
            <a:r>
              <a:rPr lang="en-US" dirty="0"/>
              <a:t>Comments about the Video Clip</a:t>
            </a:r>
          </a:p>
        </p:txBody>
      </p:sp>
      <p:sp>
        <p:nvSpPr>
          <p:cNvPr id="3" name="Content Placeholder 2">
            <a:extLst>
              <a:ext uri="{FF2B5EF4-FFF2-40B4-BE49-F238E27FC236}">
                <a16:creationId xmlns:a16="http://schemas.microsoft.com/office/drawing/2014/main" id="{7C330B55-82D5-B5F4-DA3F-B9435E6275AA}"/>
              </a:ext>
            </a:extLst>
          </p:cNvPr>
          <p:cNvSpPr>
            <a:spLocks noGrp="1"/>
          </p:cNvSpPr>
          <p:nvPr>
            <p:ph idx="1"/>
          </p:nvPr>
        </p:nvSpPr>
        <p:spPr>
          <a:xfrm>
            <a:off x="441713" y="1182021"/>
            <a:ext cx="6241189" cy="5441721"/>
          </a:xfrm>
        </p:spPr>
        <p:txBody>
          <a:bodyPr>
            <a:normAutofit/>
          </a:bodyPr>
          <a:lstStyle/>
          <a:p>
            <a:r>
              <a:rPr lang="en-US" sz="2000" dirty="0"/>
              <a:t>This was an interview with ”Lauren Stratford”, who had just written the book Satan’s Underground, about her “recovered memories” of Satanic Ritual</a:t>
            </a:r>
            <a:br>
              <a:rPr lang="en-US" sz="2000" dirty="0"/>
            </a:br>
            <a:r>
              <a:rPr lang="en-US" sz="2000" dirty="0"/>
              <a:t>Abuse.</a:t>
            </a:r>
          </a:p>
          <a:p>
            <a:pPr lvl="1"/>
            <a:r>
              <a:rPr lang="en-US" sz="1600" dirty="0"/>
              <a:t>Michelle Smith is also on the stage</a:t>
            </a:r>
            <a:r>
              <a:rPr lang="en-US" sz="2000" dirty="0"/>
              <a:t> </a:t>
            </a:r>
          </a:p>
          <a:p>
            <a:r>
              <a:rPr lang="en-US" sz="2000" dirty="0"/>
              <a:t>A short time later, an </a:t>
            </a:r>
            <a:r>
              <a:rPr lang="en-US" sz="2000" dirty="0">
                <a:hlinkClick r:id="rId2"/>
              </a:rPr>
              <a:t>investigation</a:t>
            </a:r>
            <a:r>
              <a:rPr lang="en-US" sz="2000" dirty="0"/>
              <a:t> by the Christian Magazine </a:t>
            </a:r>
            <a:r>
              <a:rPr lang="en-US" sz="2000" dirty="0" err="1"/>
              <a:t>Conerstone</a:t>
            </a:r>
            <a:r>
              <a:rPr lang="en-US" sz="2000" dirty="0"/>
              <a:t> concluded</a:t>
            </a:r>
          </a:p>
          <a:p>
            <a:pPr lvl="1"/>
            <a:r>
              <a:rPr lang="en-US" sz="1600" dirty="0"/>
              <a:t>Her real name is Laurel Rose Willson</a:t>
            </a:r>
          </a:p>
          <a:p>
            <a:pPr lvl="1"/>
            <a:r>
              <a:rPr lang="en-US" sz="1600" dirty="0"/>
              <a:t>ALL of the stories about her childhood were fabricated, including the basic facts about her home and family.</a:t>
            </a:r>
          </a:p>
          <a:p>
            <a:pPr lvl="1"/>
            <a:r>
              <a:rPr lang="en-US" sz="1600" dirty="0"/>
              <a:t>She had a long history of mental illness and making false accusations.</a:t>
            </a:r>
          </a:p>
          <a:p>
            <a:r>
              <a:rPr lang="en-US" sz="2000" dirty="0"/>
              <a:t>A decade later, she changed her name again to Laura Grabowski and claimed to be a Holocaust survivor who had been tortured by Josef Mengele.</a:t>
            </a:r>
          </a:p>
          <a:p>
            <a:r>
              <a:rPr lang="en-US" sz="2000" dirty="0"/>
              <a:t>Her book is still for sale at Amazon</a:t>
            </a:r>
          </a:p>
          <a:p>
            <a:pPr lvl="1"/>
            <a:r>
              <a:rPr lang="en-US" sz="1600" dirty="0"/>
              <a:t>It gets mostly 5-star reviews.</a:t>
            </a:r>
          </a:p>
        </p:txBody>
      </p:sp>
      <p:sp>
        <p:nvSpPr>
          <p:cNvPr id="4" name="Date Placeholder 3">
            <a:extLst>
              <a:ext uri="{FF2B5EF4-FFF2-40B4-BE49-F238E27FC236}">
                <a16:creationId xmlns:a16="http://schemas.microsoft.com/office/drawing/2014/main" id="{73C05891-1D05-1760-4C37-D1BFB958AC3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1A7A23B-0D58-218D-F50F-9C8618F4FEAA}"/>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EDF866E6-8F80-92B6-D08C-E5105A5E8142}"/>
              </a:ext>
            </a:extLst>
          </p:cNvPr>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pic>
        <p:nvPicPr>
          <p:cNvPr id="7" name="Picture 6">
            <a:extLst>
              <a:ext uri="{FF2B5EF4-FFF2-40B4-BE49-F238E27FC236}">
                <a16:creationId xmlns:a16="http://schemas.microsoft.com/office/drawing/2014/main" id="{8429D44A-F90C-72E5-1F85-19A9FFEAD91A}"/>
              </a:ext>
            </a:extLst>
          </p:cNvPr>
          <p:cNvPicPr>
            <a:picLocks noChangeAspect="1"/>
          </p:cNvPicPr>
          <p:nvPr/>
        </p:nvPicPr>
        <p:blipFill>
          <a:blip r:embed="rId3"/>
          <a:stretch>
            <a:fillRect/>
          </a:stretch>
        </p:blipFill>
        <p:spPr>
          <a:xfrm>
            <a:off x="6806948" y="471448"/>
            <a:ext cx="2205223" cy="2042809"/>
          </a:xfrm>
          <a:prstGeom prst="rect">
            <a:avLst/>
          </a:prstGeom>
        </p:spPr>
      </p:pic>
      <p:pic>
        <p:nvPicPr>
          <p:cNvPr id="1026" name="Picture 2" descr="Satan's Underground: Lauren Stratford ...">
            <a:extLst>
              <a:ext uri="{FF2B5EF4-FFF2-40B4-BE49-F238E27FC236}">
                <a16:creationId xmlns:a16="http://schemas.microsoft.com/office/drawing/2014/main" id="{CEB3E9F9-EB4F-D54E-077B-C75040EF9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948" y="2638233"/>
            <a:ext cx="2091200" cy="3142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690411"/>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91AFB-196D-E8F7-4CD0-604FA88FFF39}"/>
              </a:ext>
            </a:extLst>
          </p:cNvPr>
          <p:cNvSpPr>
            <a:spLocks noGrp="1"/>
          </p:cNvSpPr>
          <p:nvPr>
            <p:ph type="title"/>
          </p:nvPr>
        </p:nvSpPr>
        <p:spPr/>
        <p:txBody>
          <a:bodyPr/>
          <a:lstStyle/>
          <a:p>
            <a:r>
              <a:rPr lang="en-US" dirty="0"/>
              <a:t>Parting Comments</a:t>
            </a:r>
          </a:p>
        </p:txBody>
      </p:sp>
      <p:sp>
        <p:nvSpPr>
          <p:cNvPr id="3" name="Content Placeholder 2">
            <a:extLst>
              <a:ext uri="{FF2B5EF4-FFF2-40B4-BE49-F238E27FC236}">
                <a16:creationId xmlns:a16="http://schemas.microsoft.com/office/drawing/2014/main" id="{64F04E2A-3CB3-8123-A4BA-851A4EC8CEF6}"/>
              </a:ext>
            </a:extLst>
          </p:cNvPr>
          <p:cNvSpPr>
            <a:spLocks noGrp="1"/>
          </p:cNvSpPr>
          <p:nvPr>
            <p:ph idx="1"/>
          </p:nvPr>
        </p:nvSpPr>
        <p:spPr/>
        <p:txBody>
          <a:bodyPr/>
          <a:lstStyle/>
          <a:p>
            <a:r>
              <a:rPr lang="en-US" dirty="0"/>
              <a:t>I left out a LOT.  See, </a:t>
            </a:r>
            <a:r>
              <a:rPr lang="en-US" dirty="0" err="1"/>
              <a:t>eg</a:t>
            </a:r>
            <a:endParaRPr lang="en-US" dirty="0"/>
          </a:p>
          <a:p>
            <a:pPr lvl="1"/>
            <a:r>
              <a:rPr lang="en-US" dirty="0"/>
              <a:t>Blood spatter analysis</a:t>
            </a:r>
          </a:p>
          <a:p>
            <a:pPr lvl="1"/>
            <a:r>
              <a:rPr lang="en-US" dirty="0"/>
              <a:t>Arson Analysis</a:t>
            </a:r>
          </a:p>
          <a:p>
            <a:r>
              <a:rPr lang="en-US" dirty="0"/>
              <a:t>If you’re ever on a jury, take any expert testimony with a grain of salt.</a:t>
            </a:r>
          </a:p>
          <a:p>
            <a:pPr lvl="1"/>
            <a:r>
              <a:rPr lang="en-US" dirty="0"/>
              <a:t>If two experts disagree on the same topic, take the explanation that exonerates the accused. If two experts disagree on the same topic, take the explanation that exonerates the accused.</a:t>
            </a:r>
          </a:p>
          <a:p>
            <a:r>
              <a:rPr lang="en-US" dirty="0"/>
              <a:t>Be very skeptical of eyewitness testimony, particularly involving a different race.</a:t>
            </a:r>
          </a:p>
          <a:p>
            <a:r>
              <a:rPr lang="en-US" dirty="0"/>
              <a:t>I’ve talked about things that all used to be considered good science, so be suspicious of anything new!</a:t>
            </a:r>
          </a:p>
          <a:p>
            <a:r>
              <a:rPr lang="en-US" dirty="0"/>
              <a:t>Always remember, the standard is “beyond a reasonable doubt”.  “Probably guilty” is still innocent in court.</a:t>
            </a:r>
          </a:p>
        </p:txBody>
      </p:sp>
      <p:sp>
        <p:nvSpPr>
          <p:cNvPr id="4" name="Date Placeholder 3">
            <a:extLst>
              <a:ext uri="{FF2B5EF4-FFF2-40B4-BE49-F238E27FC236}">
                <a16:creationId xmlns:a16="http://schemas.microsoft.com/office/drawing/2014/main" id="{E9CE8BDA-AA64-E717-3A52-7BC116EBE819}"/>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E0EC863-1398-A4DE-6825-6933B7E8A498}"/>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202A1108-1A86-A23D-6B09-B0FE8C4EA17B}"/>
              </a:ext>
            </a:extLst>
          </p:cNvPr>
          <p:cNvSpPr>
            <a:spLocks noGrp="1"/>
          </p:cNvSpPr>
          <p:nvPr>
            <p:ph type="sldNum" sz="quarter" idx="12"/>
          </p:nvPr>
        </p:nvSpPr>
        <p:spPr/>
        <p:txBody>
          <a:bodyPr/>
          <a:lstStyle/>
          <a:p>
            <a:pPr>
              <a:defRPr/>
            </a:pPr>
            <a:fld id="{BCA26155-0DCC-45D2-90B6-32F65F3F6C0F}" type="slidenum">
              <a:rPr lang="en-US" smtClean="0"/>
              <a:pPr>
                <a:defRPr/>
              </a:pPr>
              <a:t>27</a:t>
            </a:fld>
            <a:endParaRPr lang="en-US"/>
          </a:p>
        </p:txBody>
      </p:sp>
    </p:spTree>
    <p:extLst>
      <p:ext uri="{BB962C8B-B14F-4D97-AF65-F5344CB8AC3E}">
        <p14:creationId xmlns:p14="http://schemas.microsoft.com/office/powerpoint/2010/main" val="2951876759"/>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AABE-4983-B529-3F5E-E424C252FACE}"/>
              </a:ext>
            </a:extLst>
          </p:cNvPr>
          <p:cNvSpPr>
            <a:spLocks noGrp="1"/>
          </p:cNvSpPr>
          <p:nvPr>
            <p:ph type="title"/>
          </p:nvPr>
        </p:nvSpPr>
        <p:spPr/>
        <p:txBody>
          <a:bodyPr/>
          <a:lstStyle/>
          <a:p>
            <a:r>
              <a:rPr lang="en-US" dirty="0">
                <a:hlinkClick r:id="rId2"/>
              </a:rPr>
              <a:t>Michael Baden</a:t>
            </a:r>
            <a:r>
              <a:rPr lang="en-US" dirty="0"/>
              <a:t>*</a:t>
            </a:r>
          </a:p>
        </p:txBody>
      </p:sp>
      <p:sp>
        <p:nvSpPr>
          <p:cNvPr id="3" name="Content Placeholder 2">
            <a:extLst>
              <a:ext uri="{FF2B5EF4-FFF2-40B4-BE49-F238E27FC236}">
                <a16:creationId xmlns:a16="http://schemas.microsoft.com/office/drawing/2014/main" id="{175FE8AD-0ACC-FC02-F2A0-AFECB6BEFBD9}"/>
              </a:ext>
            </a:extLst>
          </p:cNvPr>
          <p:cNvSpPr>
            <a:spLocks noGrp="1"/>
          </p:cNvSpPr>
          <p:nvPr>
            <p:ph idx="1"/>
          </p:nvPr>
        </p:nvSpPr>
        <p:spPr/>
        <p:txBody>
          <a:bodyPr>
            <a:normAutofit/>
          </a:bodyPr>
          <a:lstStyle/>
          <a:p>
            <a:r>
              <a:rPr lang="en-US" sz="1800" dirty="0"/>
              <a:t>A number of years ago, I picked up this book -&gt;</a:t>
            </a:r>
            <a:br>
              <a:rPr lang="en-US" sz="1800" dirty="0"/>
            </a:br>
            <a:r>
              <a:rPr lang="en-US" sz="1800" dirty="0"/>
              <a:t>at a yard sale.</a:t>
            </a:r>
          </a:p>
          <a:p>
            <a:r>
              <a:rPr lang="en-US" sz="1800" dirty="0"/>
              <a:t>It was stories about major cases, for which the</a:t>
            </a:r>
            <a:br>
              <a:rPr lang="en-US" sz="1800" dirty="0"/>
            </a:br>
            <a:r>
              <a:rPr lang="en-US" sz="1800" dirty="0"/>
              <a:t>author attributed confusion and misinformation</a:t>
            </a:r>
            <a:br>
              <a:rPr lang="en-US" sz="1800" dirty="0"/>
            </a:br>
            <a:r>
              <a:rPr lang="en-US" sz="1800" dirty="0"/>
              <a:t>to bad forensics, including</a:t>
            </a:r>
          </a:p>
          <a:p>
            <a:pPr lvl="1"/>
            <a:r>
              <a:rPr lang="en-US" sz="1600" dirty="0"/>
              <a:t>JFK Assassination </a:t>
            </a:r>
          </a:p>
          <a:p>
            <a:pPr lvl="1"/>
            <a:r>
              <a:rPr lang="en-US" sz="1600" dirty="0"/>
              <a:t>Klaus von Bulow</a:t>
            </a:r>
          </a:p>
          <a:p>
            <a:pPr lvl="1"/>
            <a:r>
              <a:rPr lang="en-US" sz="1600" dirty="0"/>
              <a:t>O.J.  Simpson</a:t>
            </a:r>
          </a:p>
          <a:p>
            <a:r>
              <a:rPr lang="en-US" sz="1800" dirty="0"/>
              <a:t>A little googling told me he was perhaps the most famous forensic pathologist in the world, who had even had an HBO series for a while.</a:t>
            </a:r>
          </a:p>
          <a:p>
            <a:r>
              <a:rPr lang="en-US" sz="1800" dirty="0"/>
              <a:t>I invited him to give a colloquium at Fermilab and spent an entire, fascinating day with him.</a:t>
            </a:r>
          </a:p>
          <a:p>
            <a:r>
              <a:rPr lang="en-US" sz="1800" dirty="0"/>
              <a:t>He said something to the effect, </a:t>
            </a:r>
          </a:p>
          <a:p>
            <a:pPr lvl="1"/>
            <a:r>
              <a:rPr lang="en-US" sz="1600" b="1" dirty="0"/>
              <a:t>“There were things we thought were good science, like bite marks, that turned out to be total nonsense after DNA testing came out, and things we always knew were nonsense that prosecutors have used to put people in jail.”</a:t>
            </a:r>
          </a:p>
          <a:p>
            <a:r>
              <a:rPr lang="en-US" sz="1800" dirty="0"/>
              <a:t>He spends all his free time on The Innocence Project </a:t>
            </a:r>
          </a:p>
          <a:p>
            <a:pPr lvl="1"/>
            <a:r>
              <a:rPr lang="en-US" sz="1800" dirty="0"/>
              <a:t>More about that shortly.</a:t>
            </a:r>
          </a:p>
        </p:txBody>
      </p:sp>
      <p:sp>
        <p:nvSpPr>
          <p:cNvPr id="4" name="Date Placeholder 3">
            <a:extLst>
              <a:ext uri="{FF2B5EF4-FFF2-40B4-BE49-F238E27FC236}">
                <a16:creationId xmlns:a16="http://schemas.microsoft.com/office/drawing/2014/main" id="{E356C999-14A0-666B-4B85-38B3183149F9}"/>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729F4CF-8212-9DE3-031C-EFE525D67F69}"/>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C2DE7253-D93C-99B4-D3BB-260C4B326249}"/>
              </a:ext>
            </a:extLst>
          </p:cNvPr>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sp>
        <p:nvSpPr>
          <p:cNvPr id="7" name="TextBox 6">
            <a:extLst>
              <a:ext uri="{FF2B5EF4-FFF2-40B4-BE49-F238E27FC236}">
                <a16:creationId xmlns:a16="http://schemas.microsoft.com/office/drawing/2014/main" id="{4FCB5C43-C79C-5E91-0E28-49033C709EA4}"/>
              </a:ext>
            </a:extLst>
          </p:cNvPr>
          <p:cNvSpPr txBox="1"/>
          <p:nvPr/>
        </p:nvSpPr>
        <p:spPr>
          <a:xfrm>
            <a:off x="4776282" y="6546715"/>
            <a:ext cx="4173166" cy="307777"/>
          </a:xfrm>
          <a:prstGeom prst="rect">
            <a:avLst/>
          </a:prstGeom>
          <a:noFill/>
        </p:spPr>
        <p:txBody>
          <a:bodyPr wrap="square" rtlCol="0">
            <a:spAutoFit/>
          </a:bodyPr>
          <a:lstStyle/>
          <a:p>
            <a:pPr algn="r"/>
            <a:r>
              <a:rPr lang="en-US" sz="1400" dirty="0">
                <a:latin typeface="+mn-lt"/>
              </a:rPr>
              <a:t>*One of the most interesting people I’ve ever met.</a:t>
            </a:r>
          </a:p>
        </p:txBody>
      </p:sp>
      <p:pic>
        <p:nvPicPr>
          <p:cNvPr id="7170" name="Picture 2" descr="Unnatural Death: Confessions of a Medical Examiner">
            <a:extLst>
              <a:ext uri="{FF2B5EF4-FFF2-40B4-BE49-F238E27FC236}">
                <a16:creationId xmlns:a16="http://schemas.microsoft.com/office/drawing/2014/main" id="{B85FDB09-D870-DE2D-308A-FF36DE0293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903" y="698351"/>
            <a:ext cx="1413522" cy="23573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FFA187-C457-3FFD-6F0B-790D8B168578}"/>
              </a:ext>
            </a:extLst>
          </p:cNvPr>
          <p:cNvSpPr/>
          <p:nvPr/>
        </p:nvSpPr>
        <p:spPr>
          <a:xfrm>
            <a:off x="933855" y="5097294"/>
            <a:ext cx="7737458" cy="778212"/>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2" name="Picture 2" descr="Even Death Can Be Political: An interview with forensic pathologist Michael  Baden">
            <a:extLst>
              <a:ext uri="{FF2B5EF4-FFF2-40B4-BE49-F238E27FC236}">
                <a16:creationId xmlns:a16="http://schemas.microsoft.com/office/drawing/2014/main" id="{D37008F4-0641-0879-FD11-8810D20A1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7410" y="698351"/>
            <a:ext cx="1834253" cy="227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558856"/>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7472-3614-3F4F-539D-A0FBD425EE58}"/>
              </a:ext>
            </a:extLst>
          </p:cNvPr>
          <p:cNvSpPr>
            <a:spLocks noGrp="1"/>
          </p:cNvSpPr>
          <p:nvPr>
            <p:ph type="title"/>
          </p:nvPr>
        </p:nvSpPr>
        <p:spPr/>
        <p:txBody>
          <a:bodyPr/>
          <a:lstStyle/>
          <a:p>
            <a:r>
              <a:rPr lang="en-US" dirty="0"/>
              <a:t>What are the Stakes?</a:t>
            </a:r>
          </a:p>
        </p:txBody>
      </p:sp>
      <p:sp>
        <p:nvSpPr>
          <p:cNvPr id="3" name="Content Placeholder 2">
            <a:extLst>
              <a:ext uri="{FF2B5EF4-FFF2-40B4-BE49-F238E27FC236}">
                <a16:creationId xmlns:a16="http://schemas.microsoft.com/office/drawing/2014/main" id="{7DB4A43B-CBFB-76C1-89E7-0C1115F08E7B}"/>
              </a:ext>
            </a:extLst>
          </p:cNvPr>
          <p:cNvSpPr>
            <a:spLocks noGrp="1"/>
          </p:cNvSpPr>
          <p:nvPr>
            <p:ph idx="1"/>
          </p:nvPr>
        </p:nvSpPr>
        <p:spPr/>
        <p:txBody>
          <a:bodyPr>
            <a:normAutofit/>
          </a:bodyPr>
          <a:lstStyle/>
          <a:p>
            <a:r>
              <a:rPr lang="en-US" sz="2000" dirty="0"/>
              <a:t>MANY people have been jailed, sometimes for many decades, who later turned out to be innocent.</a:t>
            </a:r>
          </a:p>
          <a:p>
            <a:r>
              <a:rPr lang="en-US" sz="2000" dirty="0"/>
              <a:t>Since 1973, almost 200 people have been freed from Death Row, about 29 through DNA evidence.</a:t>
            </a:r>
          </a:p>
          <a:p>
            <a:r>
              <a:rPr lang="en-US" sz="2000" dirty="0"/>
              <a:t>To date, no executed person has been </a:t>
            </a:r>
            <a:r>
              <a:rPr lang="en-US" sz="2000" i="1" dirty="0"/>
              <a:t>officially</a:t>
            </a:r>
            <a:r>
              <a:rPr lang="en-US" sz="2000" dirty="0"/>
              <a:t> exonerated, but there are several who were almost certainly innocent, based on</a:t>
            </a:r>
          </a:p>
          <a:p>
            <a:pPr lvl="1"/>
            <a:r>
              <a:rPr lang="en-US" sz="1800" dirty="0"/>
              <a:t>Later DNA analysis</a:t>
            </a:r>
          </a:p>
          <a:p>
            <a:pPr lvl="1"/>
            <a:r>
              <a:rPr lang="en-US" sz="1800" dirty="0"/>
              <a:t>Other flawed science used in the case</a:t>
            </a:r>
          </a:p>
          <a:p>
            <a:pPr lvl="1"/>
            <a:r>
              <a:rPr lang="en-US" sz="1800" dirty="0"/>
              <a:t>Witness recantation</a:t>
            </a:r>
          </a:p>
          <a:p>
            <a:pPr lvl="1"/>
            <a:r>
              <a:rPr lang="en-US" sz="1800" dirty="0"/>
              <a:t>Police and prosecutorial misconduct.</a:t>
            </a:r>
          </a:p>
          <a:p>
            <a:endParaRPr lang="en-US" sz="2000" dirty="0"/>
          </a:p>
        </p:txBody>
      </p:sp>
      <p:sp>
        <p:nvSpPr>
          <p:cNvPr id="4" name="Date Placeholder 3">
            <a:extLst>
              <a:ext uri="{FF2B5EF4-FFF2-40B4-BE49-F238E27FC236}">
                <a16:creationId xmlns:a16="http://schemas.microsoft.com/office/drawing/2014/main" id="{42D45791-A649-2E2B-55F7-68475D01B6E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8BFDD6C5-7CC8-0F8F-47D6-33E3908C5179}"/>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344D5C05-DBE7-66FA-ED89-9A3364B04496}"/>
              </a:ext>
            </a:extLst>
          </p:cNvPr>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spTree>
    <p:extLst>
      <p:ext uri="{BB962C8B-B14F-4D97-AF65-F5344CB8AC3E}">
        <p14:creationId xmlns:p14="http://schemas.microsoft.com/office/powerpoint/2010/main" val="2792507476"/>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209D-45C1-57DF-EE0D-2D2B3A34276D}"/>
              </a:ext>
            </a:extLst>
          </p:cNvPr>
          <p:cNvSpPr>
            <a:spLocks noGrp="1"/>
          </p:cNvSpPr>
          <p:nvPr>
            <p:ph type="title"/>
          </p:nvPr>
        </p:nvSpPr>
        <p:spPr/>
        <p:txBody>
          <a:bodyPr/>
          <a:lstStyle/>
          <a:p>
            <a:r>
              <a:rPr lang="en-US" dirty="0"/>
              <a:t>Executed People Who Were Probably Innocent</a:t>
            </a:r>
          </a:p>
        </p:txBody>
      </p:sp>
      <p:sp>
        <p:nvSpPr>
          <p:cNvPr id="3" name="Content Placeholder 2">
            <a:extLst>
              <a:ext uri="{FF2B5EF4-FFF2-40B4-BE49-F238E27FC236}">
                <a16:creationId xmlns:a16="http://schemas.microsoft.com/office/drawing/2014/main" id="{FA3161E6-6AB3-7B04-C7F0-90906AD0321F}"/>
              </a:ext>
            </a:extLst>
          </p:cNvPr>
          <p:cNvSpPr>
            <a:spLocks noGrp="1"/>
          </p:cNvSpPr>
          <p:nvPr>
            <p:ph idx="1"/>
          </p:nvPr>
        </p:nvSpPr>
        <p:spPr/>
        <p:txBody>
          <a:bodyPr>
            <a:normAutofit/>
          </a:bodyPr>
          <a:lstStyle/>
          <a:p>
            <a:r>
              <a:rPr lang="en-US" sz="2000" dirty="0"/>
              <a:t>According to ChatGPT (sorry)</a:t>
            </a:r>
          </a:p>
        </p:txBody>
      </p:sp>
      <p:sp>
        <p:nvSpPr>
          <p:cNvPr id="4" name="Date Placeholder 3">
            <a:extLst>
              <a:ext uri="{FF2B5EF4-FFF2-40B4-BE49-F238E27FC236}">
                <a16:creationId xmlns:a16="http://schemas.microsoft.com/office/drawing/2014/main" id="{52841DC1-0BF5-A43C-7B9B-0D376C953364}"/>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68BDA1B2-720F-675F-0F2C-5F3495B897DE}"/>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6139007F-CC73-5B66-CCDB-698C85796068}"/>
              </a:ext>
            </a:extLst>
          </p:cNvPr>
          <p:cNvSpPr>
            <a:spLocks noGrp="1"/>
          </p:cNvSpPr>
          <p:nvPr>
            <p:ph type="sldNum" sz="quarter" idx="12"/>
          </p:nvPr>
        </p:nvSpPr>
        <p:spPr/>
        <p:txBody>
          <a:bodyPr/>
          <a:lstStyle/>
          <a:p>
            <a:pPr>
              <a:defRPr/>
            </a:pPr>
            <a:fld id="{BCA26155-0DCC-45D2-90B6-32F65F3F6C0F}" type="slidenum">
              <a:rPr lang="en-US" smtClean="0"/>
              <a:pPr>
                <a:defRPr/>
              </a:pPr>
              <a:t>5</a:t>
            </a:fld>
            <a:endParaRPr lang="en-US"/>
          </a:p>
        </p:txBody>
      </p:sp>
      <p:pic>
        <p:nvPicPr>
          <p:cNvPr id="7" name="Picture 6">
            <a:extLst>
              <a:ext uri="{FF2B5EF4-FFF2-40B4-BE49-F238E27FC236}">
                <a16:creationId xmlns:a16="http://schemas.microsoft.com/office/drawing/2014/main" id="{F6FD8C38-05DD-0BD1-16BB-80A2DFFF8E6C}"/>
              </a:ext>
            </a:extLst>
          </p:cNvPr>
          <p:cNvPicPr>
            <a:picLocks noChangeAspect="1"/>
          </p:cNvPicPr>
          <p:nvPr/>
        </p:nvPicPr>
        <p:blipFill>
          <a:blip r:embed="rId2"/>
          <a:stretch>
            <a:fillRect/>
          </a:stretch>
        </p:blipFill>
        <p:spPr>
          <a:xfrm>
            <a:off x="549075" y="1605065"/>
            <a:ext cx="7893638" cy="5234648"/>
          </a:xfrm>
          <a:prstGeom prst="rect">
            <a:avLst/>
          </a:prstGeom>
        </p:spPr>
      </p:pic>
    </p:spTree>
    <p:extLst>
      <p:ext uri="{BB962C8B-B14F-4D97-AF65-F5344CB8AC3E}">
        <p14:creationId xmlns:p14="http://schemas.microsoft.com/office/powerpoint/2010/main" val="1151754465"/>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B377C-77F4-0A82-7979-31471D9184AA}"/>
              </a:ext>
            </a:extLst>
          </p:cNvPr>
          <p:cNvSpPr>
            <a:spLocks noGrp="1"/>
          </p:cNvSpPr>
          <p:nvPr>
            <p:ph type="title"/>
          </p:nvPr>
        </p:nvSpPr>
        <p:spPr/>
        <p:txBody>
          <a:bodyPr/>
          <a:lstStyle/>
          <a:p>
            <a:r>
              <a:rPr lang="en-US" dirty="0"/>
              <a:t>The Good Guys: The Innocence Project</a:t>
            </a:r>
          </a:p>
        </p:txBody>
      </p:sp>
      <p:sp>
        <p:nvSpPr>
          <p:cNvPr id="3" name="Content Placeholder 2">
            <a:extLst>
              <a:ext uri="{FF2B5EF4-FFF2-40B4-BE49-F238E27FC236}">
                <a16:creationId xmlns:a16="http://schemas.microsoft.com/office/drawing/2014/main" id="{FB1B07D9-81D9-B3CF-4C9F-419045060574}"/>
              </a:ext>
            </a:extLst>
          </p:cNvPr>
          <p:cNvSpPr>
            <a:spLocks noGrp="1"/>
          </p:cNvSpPr>
          <p:nvPr>
            <p:ph idx="1"/>
          </p:nvPr>
        </p:nvSpPr>
        <p:spPr/>
        <p:txBody>
          <a:bodyPr>
            <a:normAutofit/>
          </a:bodyPr>
          <a:lstStyle/>
          <a:p>
            <a:r>
              <a:rPr lang="en-US" sz="2000" dirty="0"/>
              <a:t>I first heard about them from Michael Baden, who spends all his free time on their cause.</a:t>
            </a:r>
          </a:p>
          <a:p>
            <a:r>
              <a:rPr lang="en-US" sz="2000" dirty="0"/>
              <a:t>From their website:</a:t>
            </a:r>
          </a:p>
          <a:p>
            <a:pPr lvl="1"/>
            <a:r>
              <a:rPr lang="en-US" sz="1800" dirty="0"/>
              <a:t>“Founded in 1992 by visionary attorneys Peter Neufeld and Barry Scheck, the Innocence Project has been at the forefront of criminal justice reform, using DNA and other scientific advancements to prove wrongful conviction.” </a:t>
            </a:r>
          </a:p>
          <a:p>
            <a:r>
              <a:rPr lang="en-US" sz="2000" dirty="0"/>
              <a:t>Largely through their work, as of January 2022, </a:t>
            </a:r>
            <a:r>
              <a:rPr lang="en-US" sz="2000" dirty="0">
                <a:hlinkClick r:id="rId2"/>
              </a:rPr>
              <a:t>375 people incarcerated people were freed based on DNA evidence</a:t>
            </a:r>
            <a:r>
              <a:rPr lang="en-US" sz="2000" dirty="0"/>
              <a:t>.</a:t>
            </a:r>
          </a:p>
          <a:p>
            <a:pPr lvl="1"/>
            <a:r>
              <a:rPr lang="en-US" sz="1800" dirty="0"/>
              <a:t>First DNA exoneration: 1989</a:t>
            </a:r>
          </a:p>
          <a:p>
            <a:pPr lvl="1"/>
            <a:r>
              <a:rPr lang="en-US" sz="1800" dirty="0"/>
              <a:t>Average number of years served: 14</a:t>
            </a:r>
          </a:p>
          <a:p>
            <a:pPr lvl="1"/>
            <a:r>
              <a:rPr lang="en-US" sz="1800" dirty="0"/>
              <a:t>Longest serving person freed: </a:t>
            </a:r>
            <a:r>
              <a:rPr lang="en-US" sz="1800" dirty="0">
                <a:hlinkClick r:id="rId3"/>
              </a:rPr>
              <a:t>Leonard Mack</a:t>
            </a:r>
            <a:r>
              <a:rPr lang="en-US" sz="1800" dirty="0"/>
              <a:t>, 49 years! </a:t>
            </a:r>
          </a:p>
          <a:p>
            <a:pPr lvl="1"/>
            <a:r>
              <a:rPr lang="en-US" sz="1800" dirty="0">
                <a:hlinkClick r:id="rId4"/>
              </a:rPr>
              <a:t>98% are male</a:t>
            </a:r>
            <a:endParaRPr lang="en-US" sz="1800" dirty="0"/>
          </a:p>
          <a:p>
            <a:pPr lvl="1"/>
            <a:r>
              <a:rPr lang="en-US" sz="1800" dirty="0"/>
              <a:t>69% were Black or Latino</a:t>
            </a:r>
          </a:p>
          <a:p>
            <a:pPr lvl="1"/>
            <a:r>
              <a:rPr lang="en-US" sz="1800" dirty="0"/>
              <a:t>69% involved eyewitness testimony</a:t>
            </a:r>
          </a:p>
          <a:p>
            <a:pPr lvl="1"/>
            <a:r>
              <a:rPr lang="en-US" sz="1800" dirty="0"/>
              <a:t>29% involved </a:t>
            </a:r>
            <a:r>
              <a:rPr lang="en-US" sz="1800" i="1" dirty="0"/>
              <a:t>false confessions</a:t>
            </a:r>
            <a:r>
              <a:rPr lang="en-US" sz="1800" dirty="0"/>
              <a:t>!</a:t>
            </a:r>
          </a:p>
        </p:txBody>
      </p:sp>
      <p:sp>
        <p:nvSpPr>
          <p:cNvPr id="4" name="Date Placeholder 3">
            <a:extLst>
              <a:ext uri="{FF2B5EF4-FFF2-40B4-BE49-F238E27FC236}">
                <a16:creationId xmlns:a16="http://schemas.microsoft.com/office/drawing/2014/main" id="{071C2ACB-E333-E4FC-CCBE-15A697857741}"/>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F11BFD2-E174-C2F2-26CE-67B959C29619}"/>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4F696755-88AE-8C2C-E358-E9CEC61E9016}"/>
              </a:ext>
            </a:extLst>
          </p:cNvPr>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pic>
        <p:nvPicPr>
          <p:cNvPr id="4098" name="Picture 2" descr="Innocence Project client Leonard Mack exonerated after 47 years in White Plains, New York on Sept. 5, 2023. (Image: Elijah Craig II/Innocence Project)&#10;">
            <a:extLst>
              <a:ext uri="{FF2B5EF4-FFF2-40B4-BE49-F238E27FC236}">
                <a16:creationId xmlns:a16="http://schemas.microsoft.com/office/drawing/2014/main" id="{A47B38E1-338E-FA30-70B9-54E2B34794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894" t="12749" r="36596" b="47800"/>
          <a:stretch>
            <a:fillRect/>
          </a:stretch>
        </p:blipFill>
        <p:spPr bwMode="auto">
          <a:xfrm>
            <a:off x="6919176" y="4192524"/>
            <a:ext cx="1641165" cy="2064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679219"/>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C9BE-B086-8813-C481-41B5D03E24B2}"/>
              </a:ext>
            </a:extLst>
          </p:cNvPr>
          <p:cNvSpPr>
            <a:spLocks noGrp="1"/>
          </p:cNvSpPr>
          <p:nvPr>
            <p:ph type="title"/>
          </p:nvPr>
        </p:nvSpPr>
        <p:spPr/>
        <p:txBody>
          <a:bodyPr/>
          <a:lstStyle/>
          <a:p>
            <a:r>
              <a:rPr lang="en-US" dirty="0"/>
              <a:t>Science in the Courtroom</a:t>
            </a:r>
          </a:p>
        </p:txBody>
      </p:sp>
      <p:sp>
        <p:nvSpPr>
          <p:cNvPr id="3" name="Content Placeholder 2">
            <a:extLst>
              <a:ext uri="{FF2B5EF4-FFF2-40B4-BE49-F238E27FC236}">
                <a16:creationId xmlns:a16="http://schemas.microsoft.com/office/drawing/2014/main" id="{CC57E1E9-5C39-201B-CCA1-465B3F91B75C}"/>
              </a:ext>
            </a:extLst>
          </p:cNvPr>
          <p:cNvSpPr>
            <a:spLocks noGrp="1"/>
          </p:cNvSpPr>
          <p:nvPr>
            <p:ph idx="1"/>
          </p:nvPr>
        </p:nvSpPr>
        <p:spPr/>
        <p:txBody>
          <a:bodyPr>
            <a:normAutofit lnSpcReduction="10000"/>
          </a:bodyPr>
          <a:lstStyle/>
          <a:p>
            <a:r>
              <a:rPr lang="en-US" dirty="0"/>
              <a:t>Science enters the courts in two ways</a:t>
            </a:r>
          </a:p>
          <a:p>
            <a:pPr lvl="1"/>
            <a:r>
              <a:rPr lang="en-US" dirty="0"/>
              <a:t>Forensics labs:</a:t>
            </a:r>
          </a:p>
          <a:p>
            <a:pPr lvl="2"/>
            <a:r>
              <a:rPr lang="en-US" dirty="0"/>
              <a:t>Government labs: Medical Examiner, Crime Scene Investigations, Centralized Crime Labs (e.g. at the FBI), etc.</a:t>
            </a:r>
          </a:p>
          <a:p>
            <a:pPr lvl="2"/>
            <a:r>
              <a:rPr lang="en-US" dirty="0"/>
              <a:t>Private labs: blood and DNA testing, etc.</a:t>
            </a:r>
          </a:p>
          <a:p>
            <a:pPr lvl="2"/>
            <a:r>
              <a:rPr lang="en-US" i="1" dirty="0"/>
              <a:t>Nominally</a:t>
            </a:r>
            <a:r>
              <a:rPr lang="en-US" dirty="0"/>
              <a:t> impartial, but often lean toward being agents of the prosecution.</a:t>
            </a:r>
          </a:p>
          <a:p>
            <a:pPr lvl="1"/>
            <a:r>
              <a:rPr lang="en-US" dirty="0"/>
              <a:t>Expert witnesses:</a:t>
            </a:r>
          </a:p>
          <a:p>
            <a:pPr lvl="2"/>
            <a:r>
              <a:rPr lang="en-US" dirty="0"/>
              <a:t>People who testify on behalf of either the prosecution or the defense, based on their “expertise”.</a:t>
            </a:r>
          </a:p>
          <a:p>
            <a:pPr lvl="2"/>
            <a:r>
              <a:rPr lang="en-US" dirty="0"/>
              <a:t>Scientific or medical experts can be paid from $400-$1500/hour.</a:t>
            </a:r>
          </a:p>
          <a:p>
            <a:pPr lvl="2"/>
            <a:r>
              <a:rPr lang="en-US" dirty="0"/>
              <a:t>Not even the pretense of impartiality!</a:t>
            </a:r>
          </a:p>
          <a:p>
            <a:pPr lvl="2"/>
            <a:r>
              <a:rPr lang="en-US" dirty="0"/>
              <a:t>Each side hires the experts that support their version of the facts.</a:t>
            </a:r>
          </a:p>
          <a:p>
            <a:pPr lvl="2"/>
            <a:r>
              <a:rPr lang="en-US" dirty="0"/>
              <a:t>It goes without saying that if two “experts” in the same field disagree on facts, a court is NOT the best setting to determine who’s right.</a:t>
            </a:r>
          </a:p>
          <a:p>
            <a:pPr lvl="3"/>
            <a:r>
              <a:rPr lang="en-US" dirty="0"/>
              <a:t>Jurors can’t do their own investigations.</a:t>
            </a:r>
          </a:p>
          <a:p>
            <a:pPr lvl="3"/>
            <a:r>
              <a:rPr lang="en-US" dirty="0"/>
              <a:t>Will make their decisions based on who speaks better and maybe even who looks better in a suit.</a:t>
            </a:r>
          </a:p>
        </p:txBody>
      </p:sp>
      <p:sp>
        <p:nvSpPr>
          <p:cNvPr id="4" name="Date Placeholder 3">
            <a:extLst>
              <a:ext uri="{FF2B5EF4-FFF2-40B4-BE49-F238E27FC236}">
                <a16:creationId xmlns:a16="http://schemas.microsoft.com/office/drawing/2014/main" id="{FAACCE1F-60D2-6F4C-3764-16BF36FA9748}"/>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B4C4BA8-86EF-1E6F-C5FD-7FDF4DCD1F41}"/>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95A60F32-7C25-472A-661B-08ADAE373E05}"/>
              </a:ext>
            </a:extLst>
          </p:cNvPr>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spTree>
    <p:extLst>
      <p:ext uri="{BB962C8B-B14F-4D97-AF65-F5344CB8AC3E}">
        <p14:creationId xmlns:p14="http://schemas.microsoft.com/office/powerpoint/2010/main" val="509453332"/>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A537-BC6C-3BF3-ECB0-B804EDC623FF}"/>
              </a:ext>
            </a:extLst>
          </p:cNvPr>
          <p:cNvSpPr>
            <a:spLocks noGrp="1"/>
          </p:cNvSpPr>
          <p:nvPr>
            <p:ph type="title"/>
          </p:nvPr>
        </p:nvSpPr>
        <p:spPr/>
        <p:txBody>
          <a:bodyPr/>
          <a:lstStyle/>
          <a:p>
            <a:r>
              <a:rPr lang="en-US" dirty="0"/>
              <a:t>Admission of Scientific Evidence*</a:t>
            </a:r>
          </a:p>
        </p:txBody>
      </p:sp>
      <p:sp>
        <p:nvSpPr>
          <p:cNvPr id="3" name="Content Placeholder 2">
            <a:extLst>
              <a:ext uri="{FF2B5EF4-FFF2-40B4-BE49-F238E27FC236}">
                <a16:creationId xmlns:a16="http://schemas.microsoft.com/office/drawing/2014/main" id="{3144F74D-618E-0593-F48E-9E4B70AE318F}"/>
              </a:ext>
            </a:extLst>
          </p:cNvPr>
          <p:cNvSpPr>
            <a:spLocks noGrp="1"/>
          </p:cNvSpPr>
          <p:nvPr>
            <p:ph idx="1"/>
          </p:nvPr>
        </p:nvSpPr>
        <p:spPr/>
        <p:txBody>
          <a:bodyPr>
            <a:normAutofit/>
          </a:bodyPr>
          <a:lstStyle/>
          <a:p>
            <a:r>
              <a:rPr lang="en-US" dirty="0"/>
              <a:t>“Frye”: Frye v. United States (1923):</a:t>
            </a:r>
          </a:p>
          <a:p>
            <a:pPr lvl="1"/>
            <a:r>
              <a:rPr lang="en-US" dirty="0"/>
              <a:t>Originally involved admission of lie detector (then based only on blood pressure).</a:t>
            </a:r>
          </a:p>
          <a:p>
            <a:pPr lvl="1"/>
            <a:r>
              <a:rPr lang="en-US" dirty="0"/>
              <a:t>Requires science to be “generally accepted” by the relevant community.</a:t>
            </a:r>
          </a:p>
          <a:p>
            <a:pPr lvl="1"/>
            <a:r>
              <a:rPr lang="en-US" dirty="0"/>
              <a:t>Key point: only allow “established” science in the courts.</a:t>
            </a:r>
          </a:p>
          <a:p>
            <a:pPr lvl="1"/>
            <a:r>
              <a:rPr lang="en-US" dirty="0"/>
              <a:t>Used by some states (e.g., New York, Illinois, Pennsylvania, Florida,  California for certain cases)</a:t>
            </a:r>
          </a:p>
          <a:p>
            <a:pPr lvl="1"/>
            <a:r>
              <a:rPr lang="en-US" dirty="0"/>
              <a:t>Pros:</a:t>
            </a:r>
          </a:p>
          <a:p>
            <a:pPr lvl="2"/>
            <a:r>
              <a:rPr lang="en-US" dirty="0"/>
              <a:t>Simple and conservative.</a:t>
            </a:r>
          </a:p>
          <a:p>
            <a:pPr lvl="2"/>
            <a:r>
              <a:rPr lang="en-US" dirty="0"/>
              <a:t>Relies on scientific consensus.</a:t>
            </a:r>
          </a:p>
          <a:p>
            <a:pPr lvl="1"/>
            <a:r>
              <a:rPr lang="en-US" dirty="0"/>
              <a:t>Cons:</a:t>
            </a:r>
          </a:p>
          <a:p>
            <a:pPr lvl="2"/>
            <a:r>
              <a:rPr lang="en-US" dirty="0"/>
              <a:t>Can exclude new techniques that might have merit.</a:t>
            </a:r>
          </a:p>
          <a:p>
            <a:pPr lvl="1"/>
            <a:r>
              <a:rPr lang="en-US" dirty="0"/>
              <a:t>Interestingly, this standard has never been argued in the Supreme Court in over 100 years.</a:t>
            </a:r>
          </a:p>
          <a:p>
            <a:pPr lvl="1"/>
            <a:endParaRPr lang="en-US" dirty="0"/>
          </a:p>
        </p:txBody>
      </p:sp>
      <p:sp>
        <p:nvSpPr>
          <p:cNvPr id="4" name="Date Placeholder 3">
            <a:extLst>
              <a:ext uri="{FF2B5EF4-FFF2-40B4-BE49-F238E27FC236}">
                <a16:creationId xmlns:a16="http://schemas.microsoft.com/office/drawing/2014/main" id="{2EB3343D-B063-A19C-712B-A483EFA8BEBC}"/>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197318D7-D0C3-8EE9-D8FA-3ECC8F50B163}"/>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4E8C36B0-4369-2F76-416F-BAC821C5EC8C}"/>
              </a:ext>
            </a:extLst>
          </p:cNvPr>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sp>
        <p:nvSpPr>
          <p:cNvPr id="7" name="TextBox 6">
            <a:extLst>
              <a:ext uri="{FF2B5EF4-FFF2-40B4-BE49-F238E27FC236}">
                <a16:creationId xmlns:a16="http://schemas.microsoft.com/office/drawing/2014/main" id="{BB906FD8-7A8B-078C-1DF1-8812333E98AE}"/>
              </a:ext>
            </a:extLst>
          </p:cNvPr>
          <p:cNvSpPr txBox="1"/>
          <p:nvPr/>
        </p:nvSpPr>
        <p:spPr>
          <a:xfrm>
            <a:off x="4095345" y="6225702"/>
            <a:ext cx="4575968" cy="523220"/>
          </a:xfrm>
          <a:prstGeom prst="rect">
            <a:avLst/>
          </a:prstGeom>
          <a:noFill/>
        </p:spPr>
        <p:txBody>
          <a:bodyPr wrap="square" rtlCol="0">
            <a:spAutoFit/>
          </a:bodyPr>
          <a:lstStyle/>
          <a:p>
            <a:r>
              <a:rPr lang="en-US" sz="1400" dirty="0">
                <a:latin typeface="+mn-lt"/>
              </a:rPr>
              <a:t>See, </a:t>
            </a:r>
            <a:r>
              <a:rPr lang="en-US" sz="1400" dirty="0" err="1">
                <a:latin typeface="+mn-lt"/>
              </a:rPr>
              <a:t>eg</a:t>
            </a:r>
            <a:r>
              <a:rPr lang="en-US" sz="1400" dirty="0">
                <a:latin typeface="+mn-lt"/>
              </a:rPr>
              <a:t>, Opening Arguments Podcast: </a:t>
            </a:r>
            <a:r>
              <a:rPr lang="en-US" sz="1400" dirty="0">
                <a:latin typeface="+mn-lt"/>
                <a:hlinkClick r:id="rId2"/>
              </a:rPr>
              <a:t>“Polygraphs and the Limits of Scientific Evidence in Courts”</a:t>
            </a:r>
            <a:endParaRPr lang="en-US" sz="1400" dirty="0">
              <a:latin typeface="+mn-lt"/>
            </a:endParaRPr>
          </a:p>
        </p:txBody>
      </p:sp>
    </p:spTree>
    <p:extLst>
      <p:ext uri="{BB962C8B-B14F-4D97-AF65-F5344CB8AC3E}">
        <p14:creationId xmlns:p14="http://schemas.microsoft.com/office/powerpoint/2010/main" val="2390122282"/>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E9D3-3C38-7634-9038-EFDAC0AC1CAC}"/>
              </a:ext>
            </a:extLst>
          </p:cNvPr>
          <p:cNvSpPr>
            <a:spLocks noGrp="1"/>
          </p:cNvSpPr>
          <p:nvPr>
            <p:ph type="title"/>
          </p:nvPr>
        </p:nvSpPr>
        <p:spPr/>
        <p:txBody>
          <a:bodyPr/>
          <a:lstStyle/>
          <a:p>
            <a:r>
              <a:rPr lang="en-US" dirty="0"/>
              <a:t>Admission of Scientific Evidence (cont’d)</a:t>
            </a:r>
          </a:p>
        </p:txBody>
      </p:sp>
      <p:sp>
        <p:nvSpPr>
          <p:cNvPr id="3" name="Content Placeholder 2">
            <a:extLst>
              <a:ext uri="{FF2B5EF4-FFF2-40B4-BE49-F238E27FC236}">
                <a16:creationId xmlns:a16="http://schemas.microsoft.com/office/drawing/2014/main" id="{FDE8999E-44F0-BF73-F286-DAD8458353DB}"/>
              </a:ext>
            </a:extLst>
          </p:cNvPr>
          <p:cNvSpPr>
            <a:spLocks noGrp="1"/>
          </p:cNvSpPr>
          <p:nvPr>
            <p:ph idx="1"/>
          </p:nvPr>
        </p:nvSpPr>
        <p:spPr/>
        <p:txBody>
          <a:bodyPr>
            <a:normAutofit lnSpcReduction="10000"/>
          </a:bodyPr>
          <a:lstStyle/>
          <a:p>
            <a:r>
              <a:rPr lang="en-US" sz="2200" dirty="0"/>
              <a:t>”Daubert”: </a:t>
            </a:r>
            <a:r>
              <a:rPr lang="en-US" sz="2000" i="1" dirty="0"/>
              <a:t>Daubert v. Merrell Dow Pharmaceuticals, Inc.</a:t>
            </a:r>
            <a:r>
              <a:rPr lang="en-US" sz="2000" dirty="0"/>
              <a:t> (U.S. Supreme Court, 1993)</a:t>
            </a:r>
          </a:p>
          <a:p>
            <a:pPr lvl="1"/>
            <a:r>
              <a:rPr lang="en-US" sz="1800" dirty="0"/>
              <a:t>The case your read about in Voodoo Science</a:t>
            </a:r>
          </a:p>
          <a:p>
            <a:pPr lvl="1"/>
            <a:r>
              <a:rPr lang="en-US" sz="1800" dirty="0"/>
              <a:t>Five-point test:</a:t>
            </a:r>
          </a:p>
          <a:p>
            <a:pPr marL="891540" lvl="2" indent="-342900">
              <a:buFont typeface="+mj-lt"/>
              <a:buAutoNum type="arabicPeriod"/>
            </a:pPr>
            <a:r>
              <a:rPr lang="en-US" sz="1600" dirty="0"/>
              <a:t>Testability – Can the theory or technique be tested?</a:t>
            </a:r>
          </a:p>
          <a:p>
            <a:pPr marL="891540" lvl="2" indent="-342900">
              <a:buFont typeface="+mj-lt"/>
              <a:buAutoNum type="arabicPeriod"/>
            </a:pPr>
            <a:r>
              <a:rPr lang="en-US" sz="1600" dirty="0"/>
              <a:t>Peer review &amp; publication – Has it been published or reviewed?</a:t>
            </a:r>
          </a:p>
          <a:p>
            <a:pPr marL="891540" lvl="2" indent="-342900">
              <a:buFont typeface="+mj-lt"/>
              <a:buAutoNum type="arabicPeriod"/>
            </a:pPr>
            <a:r>
              <a:rPr lang="en-US" sz="1600" dirty="0"/>
              <a:t>Error rate – Is there a known or potential error rate?</a:t>
            </a:r>
          </a:p>
          <a:p>
            <a:pPr marL="891540" lvl="2" indent="-342900">
              <a:buFont typeface="+mj-lt"/>
              <a:buAutoNum type="arabicPeriod"/>
            </a:pPr>
            <a:r>
              <a:rPr lang="en-US" sz="1600" dirty="0"/>
              <a:t>Standards and controls – Are there standards governing its operation?</a:t>
            </a:r>
          </a:p>
          <a:p>
            <a:pPr marL="891540" lvl="2" indent="-342900">
              <a:buFont typeface="+mj-lt"/>
              <a:buAutoNum type="arabicPeriod"/>
            </a:pPr>
            <a:r>
              <a:rPr lang="en-US" sz="1600" dirty="0"/>
              <a:t>General acceptance – Is it widely accepted in the relevant scientific community?</a:t>
            </a:r>
          </a:p>
          <a:p>
            <a:pPr lvl="1"/>
            <a:r>
              <a:rPr lang="en-US" sz="1800" dirty="0"/>
              <a:t>Key point: makes the judge the primary gatekeeper of scientific evidence.</a:t>
            </a:r>
          </a:p>
          <a:p>
            <a:pPr lvl="1"/>
            <a:r>
              <a:rPr lang="en-US" sz="1800" dirty="0"/>
              <a:t>Used in all Federal courts and all states that don’t use Frye</a:t>
            </a:r>
          </a:p>
          <a:p>
            <a:pPr lvl="1"/>
            <a:r>
              <a:rPr lang="en-US" sz="1800" dirty="0"/>
              <a:t>Pros:</a:t>
            </a:r>
          </a:p>
          <a:p>
            <a:pPr lvl="2"/>
            <a:r>
              <a:rPr lang="en-US" sz="1600" dirty="0"/>
              <a:t>More flexible; allows novel but scientifically sound evidence.</a:t>
            </a:r>
          </a:p>
          <a:p>
            <a:pPr lvl="2"/>
            <a:r>
              <a:rPr lang="en-US" sz="1600" dirty="0"/>
              <a:t>Encourages active judicial evaluation of science </a:t>
            </a:r>
          </a:p>
          <a:p>
            <a:pPr lvl="1"/>
            <a:r>
              <a:rPr lang="en-US" sz="1800" dirty="0"/>
              <a:t>Cons:</a:t>
            </a:r>
          </a:p>
          <a:p>
            <a:pPr lvl="2"/>
            <a:r>
              <a:rPr lang="en-US" sz="1600" dirty="0"/>
              <a:t>Puts more responsibility on judges, who may not have scientific expertise.</a:t>
            </a:r>
            <a:endParaRPr lang="en-US" sz="1800" dirty="0"/>
          </a:p>
          <a:p>
            <a:pPr lvl="2"/>
            <a:r>
              <a:rPr lang="en-US" sz="1600" dirty="0"/>
              <a:t>Can lead to inconsistent rulings.</a:t>
            </a:r>
          </a:p>
          <a:p>
            <a:endParaRPr lang="en-US" dirty="0"/>
          </a:p>
        </p:txBody>
      </p:sp>
      <p:sp>
        <p:nvSpPr>
          <p:cNvPr id="4" name="Date Placeholder 3">
            <a:extLst>
              <a:ext uri="{FF2B5EF4-FFF2-40B4-BE49-F238E27FC236}">
                <a16:creationId xmlns:a16="http://schemas.microsoft.com/office/drawing/2014/main" id="{B393D5B3-48C6-9A2B-FB9D-0E5E06A2A52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BAE8E88-F14C-5EB8-B29E-5373E0471201}"/>
              </a:ext>
            </a:extLst>
          </p:cNvPr>
          <p:cNvSpPr>
            <a:spLocks noGrp="1"/>
          </p:cNvSpPr>
          <p:nvPr>
            <p:ph type="ftr" sz="quarter" idx="11"/>
          </p:nvPr>
        </p:nvSpPr>
        <p:spPr/>
        <p:txBody>
          <a:bodyPr/>
          <a:lstStyle/>
          <a:p>
            <a:pPr>
              <a:defRPr/>
            </a:pPr>
            <a:r>
              <a:rPr lang="en-US"/>
              <a:t>Criminally Bad Forensics</a:t>
            </a:r>
            <a:endParaRPr lang="en-US">
              <a:latin typeface="+mn-lt"/>
            </a:endParaRPr>
          </a:p>
        </p:txBody>
      </p:sp>
      <p:sp>
        <p:nvSpPr>
          <p:cNvPr id="6" name="Slide Number Placeholder 5">
            <a:extLst>
              <a:ext uri="{FF2B5EF4-FFF2-40B4-BE49-F238E27FC236}">
                <a16:creationId xmlns:a16="http://schemas.microsoft.com/office/drawing/2014/main" id="{07E78F7E-912C-14C2-2EB4-6C9033BE6782}"/>
              </a:ext>
            </a:extLst>
          </p:cNvPr>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spTree>
    <p:extLst>
      <p:ext uri="{BB962C8B-B14F-4D97-AF65-F5344CB8AC3E}">
        <p14:creationId xmlns:p14="http://schemas.microsoft.com/office/powerpoint/2010/main" val="3681403491"/>
      </p:ext>
    </p:extLst>
  </p:cSld>
  <p:clrMapOvr>
    <a:masterClrMapping/>
  </p:clrMapOvr>
  <p:transitio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noFill/>
        <a:ln>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arrow"/>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35224</TotalTime>
  <Words>4371</Words>
  <Application>Microsoft Macintosh PowerPoint</Application>
  <PresentationFormat>On-screen Show (4:3)</PresentationFormat>
  <Paragraphs>382</Paragraphs>
  <Slides>27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Times New Roman</vt:lpstr>
      <vt:lpstr>Clarity</vt:lpstr>
      <vt:lpstr>CRIMINALLY BAD Forensic SCIENCE</vt:lpstr>
      <vt:lpstr>Comments</vt:lpstr>
      <vt:lpstr>Michael Baden*</vt:lpstr>
      <vt:lpstr>What are the Stakes?</vt:lpstr>
      <vt:lpstr>Executed People Who Were Probably Innocent</vt:lpstr>
      <vt:lpstr>The Good Guys: The Innocence Project</vt:lpstr>
      <vt:lpstr>Science in the Courtroom</vt:lpstr>
      <vt:lpstr>Admission of Scientific Evidence*</vt:lpstr>
      <vt:lpstr>Admission of Scientific Evidence (cont’d)</vt:lpstr>
      <vt:lpstr>Speaking of Lie Detectors..</vt:lpstr>
      <vt:lpstr>Polygraphs</vt:lpstr>
      <vt:lpstr>Bitemark Analysis*</vt:lpstr>
      <vt:lpstr>The Fall of Bitemark Analysis</vt:lpstr>
      <vt:lpstr>Microscopic Hair Analysis</vt:lpstr>
      <vt:lpstr>How Bad Was It? (VERY VERY bad!)</vt:lpstr>
      <vt:lpstr>Example: Anthony Broadwater</vt:lpstr>
      <vt:lpstr>Other Cases</vt:lpstr>
      <vt:lpstr>FBI Hair Lab: Epilogue</vt:lpstr>
      <vt:lpstr>But Fingerprints are Good, Right?</vt:lpstr>
      <vt:lpstr>Ignoring Science: Eyewitnesses and Human Memory</vt:lpstr>
      <vt:lpstr>Coercive Interrogation</vt:lpstr>
      <vt:lpstr>“Repressed Memories” and the Satanic Panic</vt:lpstr>
      <vt:lpstr>McMartin preschool trial</vt:lpstr>
      <vt:lpstr>Other Example Cases</vt:lpstr>
      <vt:lpstr>Satanic Panic Summary</vt:lpstr>
      <vt:lpstr>Comments about the Video Clip</vt:lpstr>
      <vt:lpstr>Parting Comments</vt:lpstr>
    </vt:vector>
  </TitlesOfParts>
  <Company>Fermilab Beams Division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J Prebys</cp:lastModifiedBy>
  <cp:revision>1028</cp:revision>
  <cp:lastPrinted>2025-02-27T22:51:20Z</cp:lastPrinted>
  <dcterms:created xsi:type="dcterms:W3CDTF">2003-06-24T14:15:57Z</dcterms:created>
  <dcterms:modified xsi:type="dcterms:W3CDTF">2025-11-05T17:31:18Z</dcterms:modified>
</cp:coreProperties>
</file>